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2"/>
    <p:sldMasterId id="2147483666" r:id="rId3"/>
  </p:sldMasterIdLst>
  <p:notesMasterIdLst>
    <p:notesMasterId r:id="rId25"/>
  </p:notesMasterIdLst>
  <p:sldIdLst>
    <p:sldId id="289" r:id="rId4"/>
    <p:sldId id="268" r:id="rId5"/>
    <p:sldId id="292" r:id="rId6"/>
    <p:sldId id="341" r:id="rId7"/>
    <p:sldId id="324" r:id="rId8"/>
    <p:sldId id="342" r:id="rId9"/>
    <p:sldId id="345" r:id="rId10"/>
    <p:sldId id="343" r:id="rId11"/>
    <p:sldId id="346" r:id="rId12"/>
    <p:sldId id="344" r:id="rId13"/>
    <p:sldId id="325" r:id="rId14"/>
    <p:sldId id="348" r:id="rId15"/>
    <p:sldId id="349" r:id="rId16"/>
    <p:sldId id="347" r:id="rId17"/>
    <p:sldId id="350" r:id="rId18"/>
    <p:sldId id="351" r:id="rId19"/>
    <p:sldId id="352" r:id="rId20"/>
    <p:sldId id="353" r:id="rId21"/>
    <p:sldId id="354" r:id="rId22"/>
    <p:sldId id="321" r:id="rId23"/>
    <p:sldId id="279" r:id="rId24"/>
  </p:sldIdLst>
  <p:sldSz cx="9145588" cy="5145088"/>
  <p:notesSz cx="6858000" cy="9144000"/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935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835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7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428">
          <p15:clr>
            <a:srgbClr val="A4A3A4"/>
          </p15:clr>
        </p15:guide>
        <p15:guide id="4" orient="horz" pos="124">
          <p15:clr>
            <a:srgbClr val="A4A3A4"/>
          </p15:clr>
        </p15:guide>
        <p15:guide id="5" pos="4908">
          <p15:clr>
            <a:srgbClr val="A4A3A4"/>
          </p15:clr>
        </p15:guide>
        <p15:guide id="6" pos="192">
          <p15:clr>
            <a:srgbClr val="A4A3A4"/>
          </p15:clr>
        </p15:guide>
        <p15:guide id="7" pos="5568">
          <p15:clr>
            <a:srgbClr val="A4A3A4"/>
          </p15:clr>
        </p15:guide>
        <p15:guide id="8" pos="4830">
          <p15:clr>
            <a:srgbClr val="A4A3A4"/>
          </p15:clr>
        </p15:guide>
        <p15:guide id="9" pos="132">
          <p15:clr>
            <a:srgbClr val="A4A3A4"/>
          </p15:clr>
        </p15:guide>
        <p15:guide id="10" orient="horz" pos="2999">
          <p15:clr>
            <a:srgbClr val="A4A3A4"/>
          </p15:clr>
        </p15:guide>
        <p15:guide id="11" orient="horz" pos="740">
          <p15:clr>
            <a:srgbClr val="A4A3A4"/>
          </p15:clr>
        </p15:guide>
        <p15:guide id="12" orient="horz" pos="238">
          <p15:clr>
            <a:srgbClr val="A4A3A4"/>
          </p15:clr>
        </p15:guide>
        <p15:guide id="13" pos="4902">
          <p15:clr>
            <a:srgbClr val="A4A3A4"/>
          </p15:clr>
        </p15:guide>
        <p15:guide id="14" orient="horz" pos="2850">
          <p15:clr>
            <a:srgbClr val="A4A3A4"/>
          </p15:clr>
        </p15:guide>
        <p15:guide id="15" orient="horz" pos="3060">
          <p15:clr>
            <a:srgbClr val="A4A3A4"/>
          </p15:clr>
        </p15:guide>
        <p15:guide id="16" orient="horz" pos="126">
          <p15:clr>
            <a:srgbClr val="A4A3A4"/>
          </p15:clr>
        </p15:guide>
        <p15:guide id="17" orient="horz" pos="264">
          <p15:clr>
            <a:srgbClr val="A4A3A4"/>
          </p15:clr>
        </p15:guide>
        <p15:guide id="18" pos="4656">
          <p15:clr>
            <a:srgbClr val="A4A3A4"/>
          </p15:clr>
        </p15:guide>
        <p15:guide id="19" pos="1266">
          <p15:clr>
            <a:srgbClr val="A4A3A4"/>
          </p15:clr>
        </p15:guide>
        <p15:guide id="20" pos="4968">
          <p15:clr>
            <a:srgbClr val="A4A3A4"/>
          </p15:clr>
        </p15:guide>
        <p15:guide id="21" pos="555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5E6"/>
    <a:srgbClr val="E7DCE6"/>
    <a:srgbClr val="E45A61"/>
    <a:srgbClr val="B01D23"/>
    <a:srgbClr val="E24A51"/>
    <a:srgbClr val="D4222A"/>
    <a:srgbClr val="E50023"/>
    <a:srgbClr val="B01F24"/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48" d="100"/>
          <a:sy n="148" d="100"/>
        </p:scale>
        <p:origin x="684" y="114"/>
      </p:cViewPr>
      <p:guideLst>
        <p:guide orient="horz" pos="387"/>
        <p:guide orient="horz" pos="3053"/>
        <p:guide orient="horz" pos="428"/>
        <p:guide orient="horz" pos="124"/>
        <p:guide pos="4908"/>
        <p:guide pos="192"/>
        <p:guide pos="5568"/>
        <p:guide pos="4830"/>
        <p:guide pos="132"/>
        <p:guide orient="horz" pos="2999"/>
        <p:guide orient="horz" pos="740"/>
        <p:guide orient="horz" pos="238"/>
        <p:guide pos="4902"/>
        <p:guide orient="horz" pos="2850"/>
        <p:guide orient="horz" pos="3060"/>
        <p:guide orient="horz" pos="126"/>
        <p:guide orient="horz" pos="264"/>
        <p:guide pos="4656"/>
        <p:guide pos="1266"/>
        <p:guide pos="4968"/>
        <p:guide pos="55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D20D5-F9DD-4389-A6C8-003AD8986EBC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73DFB6-85F9-4DDA-8646-9184AE5C78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935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835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42925" y="1081718"/>
            <a:ext cx="7305675" cy="480382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algn="l">
              <a:defRPr sz="20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单击此处编辑母标副标题样式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542925" y="2628900"/>
            <a:ext cx="6859191" cy="452009"/>
          </a:xfrm>
          <a:prstGeom prst="rect">
            <a:avLst/>
          </a:prstGeom>
        </p:spPr>
        <p:txBody>
          <a:bodyPr lIns="68589" tIns="34295" rIns="68589" bIns="34295" anchor="ctr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 dirty="0"/>
              <a:t>撰写部门及人员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542925" y="3083879"/>
            <a:ext cx="3533775" cy="2381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撰写日期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542925" y="1562101"/>
            <a:ext cx="7305675" cy="7620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单击此处编辑母版主标题样式</a:t>
            </a:r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609600" y="2430451"/>
            <a:ext cx="1127536" cy="45719"/>
            <a:chOff x="-1970040" y="2974116"/>
            <a:chExt cx="5894341" cy="252704"/>
          </a:xfrm>
        </p:grpSpPr>
        <p:sp>
          <p:nvSpPr>
            <p:cNvPr id="14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-1970040" y="2974116"/>
              <a:ext cx="5689553" cy="2527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3" name="梯形 12"/>
            <p:cNvSpPr/>
            <p:nvPr userDrawn="1"/>
          </p:nvSpPr>
          <p:spPr>
            <a:xfrm>
              <a:off x="3433763" y="2974117"/>
              <a:ext cx="490538" cy="252703"/>
            </a:xfrm>
            <a:prstGeom prst="trapezoid">
              <a:avLst>
                <a:gd name="adj" fmla="val 6964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4418509"/>
            <a:ext cx="1400174" cy="4297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等腰三角形 2"/>
          <p:cNvSpPr/>
          <p:nvPr userDrawn="1"/>
        </p:nvSpPr>
        <p:spPr>
          <a:xfrm rot="5400000">
            <a:off x="0" y="91942"/>
            <a:ext cx="468000" cy="468000"/>
          </a:xfrm>
          <a:prstGeom prst="triangle">
            <a:avLst/>
          </a:prstGeom>
          <a:gradFill flip="none" rotWithShape="1">
            <a:gsLst>
              <a:gs pos="54000">
                <a:schemeClr val="bg1">
                  <a:lumMod val="95000"/>
                </a:schemeClr>
              </a:gs>
              <a:gs pos="38000">
                <a:schemeClr val="bg1">
                  <a:lumMod val="85000"/>
                </a:schemeClr>
              </a:gs>
              <a:gs pos="22000">
                <a:schemeClr val="bg1">
                  <a:lumMod val="75000"/>
                </a:schemeClr>
              </a:gs>
              <a:gs pos="47000">
                <a:schemeClr val="bg1"/>
              </a:gs>
              <a:gs pos="77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二">
    <p:bg>
      <p:bgPr>
        <a:solidFill>
          <a:srgbClr val="E7E5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0" y="91942"/>
            <a:ext cx="468000" cy="468000"/>
          </a:xfrm>
          <a:prstGeom prst="triangle">
            <a:avLst/>
          </a:prstGeom>
          <a:gradFill flip="none" rotWithShape="1">
            <a:gsLst>
              <a:gs pos="54000">
                <a:schemeClr val="bg1">
                  <a:lumMod val="95000"/>
                </a:schemeClr>
              </a:gs>
              <a:gs pos="38000">
                <a:schemeClr val="bg1">
                  <a:lumMod val="85000"/>
                </a:schemeClr>
              </a:gs>
              <a:gs pos="22000">
                <a:schemeClr val="bg1">
                  <a:lumMod val="75000"/>
                </a:schemeClr>
              </a:gs>
              <a:gs pos="47000">
                <a:schemeClr val="bg1"/>
              </a:gs>
              <a:gs pos="77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标题 1"/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119" y="926304"/>
            <a:ext cx="4200469" cy="4218784"/>
          </a:xfrm>
          <a:prstGeom prst="rect">
            <a:avLst/>
          </a:prstGeom>
        </p:spPr>
      </p:pic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矩形 2"/>
          <p:cNvSpPr/>
          <p:nvPr userDrawn="1"/>
        </p:nvSpPr>
        <p:spPr>
          <a:xfrm>
            <a:off x="133350" y="721"/>
            <a:ext cx="471282" cy="713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 rot="5400000">
            <a:off x="-291196" y="291196"/>
            <a:ext cx="653405" cy="71013"/>
            <a:chOff x="2089660" y="2974116"/>
            <a:chExt cx="1834640" cy="252717"/>
          </a:xfrm>
          <a:solidFill>
            <a:srgbClr val="B01D23"/>
          </a:solidFill>
        </p:grpSpPr>
        <p:sp>
          <p:nvSpPr>
            <p:cNvPr id="10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2089660" y="2974116"/>
              <a:ext cx="1629853" cy="252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1" name="梯形 10"/>
            <p:cNvSpPr/>
            <p:nvPr userDrawn="1"/>
          </p:nvSpPr>
          <p:spPr>
            <a:xfrm>
              <a:off x="3433762" y="2974128"/>
              <a:ext cx="490538" cy="252705"/>
            </a:xfrm>
            <a:prstGeom prst="trapezoid">
              <a:avLst>
                <a:gd name="adj" fmla="val 696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2551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四">
    <p:bg>
      <p:bgPr>
        <a:solidFill>
          <a:srgbClr val="E7E5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grpSp>
        <p:nvGrpSpPr>
          <p:cNvPr id="16" name="组合 15"/>
          <p:cNvGrpSpPr/>
          <p:nvPr userDrawn="1"/>
        </p:nvGrpSpPr>
        <p:grpSpPr>
          <a:xfrm rot="5400000">
            <a:off x="-291196" y="291196"/>
            <a:ext cx="653405" cy="71013"/>
            <a:chOff x="2089660" y="2974116"/>
            <a:chExt cx="1834640" cy="252717"/>
          </a:xfrm>
          <a:solidFill>
            <a:srgbClr val="B01D23"/>
          </a:solidFill>
        </p:grpSpPr>
        <p:sp>
          <p:nvSpPr>
            <p:cNvPr id="17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2089660" y="2974116"/>
              <a:ext cx="1629853" cy="252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8" name="梯形 17"/>
            <p:cNvSpPr/>
            <p:nvPr userDrawn="1"/>
          </p:nvSpPr>
          <p:spPr>
            <a:xfrm>
              <a:off x="3433762" y="2974128"/>
              <a:ext cx="490538" cy="252705"/>
            </a:xfrm>
            <a:prstGeom prst="trapezoid">
              <a:avLst>
                <a:gd name="adj" fmla="val 696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2551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119" y="926304"/>
            <a:ext cx="4200468" cy="421878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807" y="3362325"/>
            <a:ext cx="2258955" cy="693277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847725" y="1030880"/>
            <a:ext cx="62865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zh-CN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安全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47725" y="1558690"/>
            <a:ext cx="62865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zh-CN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易用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847725" y="2086500"/>
            <a:ext cx="62865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zh-CN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全能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847725" y="2614311"/>
            <a:ext cx="62865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zh-CN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可靠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762125" y="2614310"/>
            <a:ext cx="229782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Available</a:t>
            </a:r>
            <a:endParaRPr lang="zh-CN" altLang="zh-CN" sz="1400" kern="1200" spc="3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1762125" y="1030880"/>
            <a:ext cx="229782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Secure</a:t>
            </a:r>
            <a:endParaRPr lang="zh-CN" altLang="zh-CN" sz="1400" kern="1200" spc="3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762125" y="1558690"/>
            <a:ext cx="229782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Usable</a:t>
            </a:r>
            <a:endParaRPr lang="zh-CN" altLang="zh-CN" sz="1400" kern="1200" spc="3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762125" y="2086500"/>
            <a:ext cx="229782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Multiple</a:t>
            </a:r>
            <a:endParaRPr lang="zh-CN" altLang="zh-CN" sz="1400" kern="1200" spc="3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369" y="1628303"/>
            <a:ext cx="2258955" cy="69327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2105819" y="2689020"/>
            <a:ext cx="4933950" cy="648397"/>
            <a:chOff x="1762125" y="3165270"/>
            <a:chExt cx="4933950" cy="648397"/>
          </a:xfrm>
        </p:grpSpPr>
        <p:sp>
          <p:nvSpPr>
            <p:cNvPr id="3" name="TextBox 2"/>
            <p:cNvSpPr txBox="1"/>
            <p:nvPr userDrawn="1"/>
          </p:nvSpPr>
          <p:spPr>
            <a:xfrm>
              <a:off x="2124075" y="3165270"/>
              <a:ext cx="62865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zh-CN" sz="14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安全</a:t>
              </a:r>
            </a:p>
          </p:txBody>
        </p:sp>
        <p:sp>
          <p:nvSpPr>
            <p:cNvPr id="4" name="TextBox 3"/>
            <p:cNvSpPr txBox="1"/>
            <p:nvPr userDrawn="1"/>
          </p:nvSpPr>
          <p:spPr>
            <a:xfrm>
              <a:off x="3317875" y="3165270"/>
              <a:ext cx="62865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zh-CN" sz="14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易用</a:t>
              </a: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4511675" y="3165270"/>
              <a:ext cx="62865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zh-CN" sz="14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全能</a:t>
              </a:r>
            </a:p>
          </p:txBody>
        </p:sp>
        <p:sp>
          <p:nvSpPr>
            <p:cNvPr id="7" name="TextBox 6"/>
            <p:cNvSpPr txBox="1"/>
            <p:nvPr userDrawn="1"/>
          </p:nvSpPr>
          <p:spPr>
            <a:xfrm>
              <a:off x="5705475" y="3165270"/>
              <a:ext cx="62865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zh-CN" sz="14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可靠</a:t>
              </a:r>
            </a:p>
          </p:txBody>
        </p:sp>
        <p:sp>
          <p:nvSpPr>
            <p:cNvPr id="8" name="TextBox 7"/>
            <p:cNvSpPr txBox="1"/>
            <p:nvPr userDrawn="1"/>
          </p:nvSpPr>
          <p:spPr>
            <a:xfrm>
              <a:off x="5343525" y="3552057"/>
              <a:ext cx="135255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1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Available</a:t>
              </a:r>
              <a:endParaRPr lang="zh-CN" altLang="zh-CN" sz="11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TextBox 8"/>
            <p:cNvSpPr txBox="1"/>
            <p:nvPr userDrawn="1"/>
          </p:nvSpPr>
          <p:spPr>
            <a:xfrm>
              <a:off x="1762125" y="3552057"/>
              <a:ext cx="135255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1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Secure</a:t>
              </a:r>
              <a:endParaRPr lang="zh-CN" altLang="zh-CN" sz="11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TextBox 9"/>
            <p:cNvSpPr txBox="1"/>
            <p:nvPr userDrawn="1"/>
          </p:nvSpPr>
          <p:spPr>
            <a:xfrm>
              <a:off x="2955925" y="3552057"/>
              <a:ext cx="135255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1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Usable</a:t>
              </a:r>
              <a:endParaRPr lang="zh-CN" altLang="zh-CN" sz="11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TextBox 10"/>
            <p:cNvSpPr txBox="1"/>
            <p:nvPr userDrawn="1"/>
          </p:nvSpPr>
          <p:spPr>
            <a:xfrm>
              <a:off x="4149725" y="3552057"/>
              <a:ext cx="135255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1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Multiple</a:t>
              </a:r>
              <a:endParaRPr lang="zh-CN" altLang="zh-CN" sz="11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199" y="842032"/>
            <a:ext cx="6859191" cy="1791253"/>
          </a:xfrm>
        </p:spPr>
        <p:txBody>
          <a:bodyPr anchor="b"/>
          <a:lstStyle>
            <a:lvl1pPr algn="ctr">
              <a:defRPr sz="450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199" y="2702363"/>
            <a:ext cx="6859191" cy="1242205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46" indent="0" algn="ctr">
              <a:buNone/>
              <a:defRPr sz="1500"/>
            </a:lvl2pPr>
            <a:lvl3pPr marL="685891" indent="0" algn="ctr">
              <a:buNone/>
              <a:defRPr sz="1350"/>
            </a:lvl3pPr>
            <a:lvl4pPr marL="1028837" indent="0" algn="ctr">
              <a:buNone/>
              <a:defRPr sz="1200"/>
            </a:lvl4pPr>
            <a:lvl5pPr marL="1371783" indent="0" algn="ctr">
              <a:buNone/>
              <a:defRPr sz="1200"/>
            </a:lvl5pPr>
            <a:lvl6pPr marL="1714729" indent="0" algn="ctr">
              <a:buNone/>
              <a:defRPr sz="1200"/>
            </a:lvl6pPr>
            <a:lvl7pPr marL="2057674" indent="0" algn="ctr">
              <a:buNone/>
              <a:defRPr sz="1200"/>
            </a:lvl7pPr>
            <a:lvl8pPr marL="2400620" indent="0" algn="ctr">
              <a:buNone/>
              <a:defRPr sz="1200"/>
            </a:lvl8pPr>
            <a:lvl9pPr marL="2743566" indent="0" algn="ctr">
              <a:buNone/>
              <a:defRPr sz="12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B31B4-DF14-6F4D-A0F7-DABDB117BE3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5F3C3-FCCC-7845-A956-BB18982DE3B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82571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42925" y="1081718"/>
            <a:ext cx="7305675" cy="480382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algn="l">
              <a:defRPr sz="20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单击此处编辑母标副标题样式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542925" y="2628900"/>
            <a:ext cx="6859191" cy="452009"/>
          </a:xfrm>
          <a:prstGeom prst="rect">
            <a:avLst/>
          </a:prstGeom>
        </p:spPr>
        <p:txBody>
          <a:bodyPr lIns="68589" tIns="34295" rIns="68589" bIns="34295" anchor="ctr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 dirty="0"/>
              <a:t>撰写部门及人员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542925" y="3083879"/>
            <a:ext cx="3533775" cy="23812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撰写日期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542925" y="1562101"/>
            <a:ext cx="7305675" cy="7620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单击此处编辑母版主标题样式</a:t>
            </a:r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609600" y="2430451"/>
            <a:ext cx="1127536" cy="45719"/>
            <a:chOff x="-1970040" y="2974116"/>
            <a:chExt cx="5894341" cy="252704"/>
          </a:xfrm>
        </p:grpSpPr>
        <p:sp>
          <p:nvSpPr>
            <p:cNvPr id="14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-1970040" y="2974116"/>
              <a:ext cx="5689553" cy="2527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3" name="梯形 12"/>
            <p:cNvSpPr/>
            <p:nvPr userDrawn="1"/>
          </p:nvSpPr>
          <p:spPr>
            <a:xfrm>
              <a:off x="3433763" y="2974117"/>
              <a:ext cx="490538" cy="252703"/>
            </a:xfrm>
            <a:prstGeom prst="trapezoid">
              <a:avLst>
                <a:gd name="adj" fmla="val 6964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4418509"/>
            <a:ext cx="1400174" cy="42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7161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8120" y="461771"/>
            <a:ext cx="1423121" cy="500147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pPr algn="l"/>
            <a:r>
              <a:rPr lang="zh-CN" altLang="en-US" sz="2800" b="1" spc="300" dirty="0">
                <a:solidFill>
                  <a:schemeClr val="bg1"/>
                </a:solidFill>
                <a:latin typeface="+mn-ea"/>
                <a:ea typeface="+mn-ea"/>
              </a:rPr>
              <a:t>目录</a:t>
            </a:r>
          </a:p>
        </p:txBody>
      </p:sp>
      <p:sp>
        <p:nvSpPr>
          <p:cNvPr id="20" name="内容占位符 2"/>
          <p:cNvSpPr>
            <a:spLocks noGrp="1"/>
          </p:cNvSpPr>
          <p:nvPr>
            <p:ph sz="half" idx="1"/>
          </p:nvPr>
        </p:nvSpPr>
        <p:spPr>
          <a:xfrm>
            <a:off x="1988879" y="1476479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内容占位符 2"/>
          <p:cNvSpPr>
            <a:spLocks noGrp="1"/>
          </p:cNvSpPr>
          <p:nvPr>
            <p:ph sz="half" idx="12"/>
          </p:nvPr>
        </p:nvSpPr>
        <p:spPr>
          <a:xfrm>
            <a:off x="1988879" y="1951365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2" name="内容占位符 2"/>
          <p:cNvSpPr>
            <a:spLocks noGrp="1"/>
          </p:cNvSpPr>
          <p:nvPr>
            <p:ph sz="half" idx="13"/>
          </p:nvPr>
        </p:nvSpPr>
        <p:spPr>
          <a:xfrm>
            <a:off x="1988879" y="2426250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3" name="内容占位符 2"/>
          <p:cNvSpPr>
            <a:spLocks noGrp="1"/>
          </p:cNvSpPr>
          <p:nvPr>
            <p:ph sz="half" idx="14"/>
          </p:nvPr>
        </p:nvSpPr>
        <p:spPr>
          <a:xfrm>
            <a:off x="1988879" y="2901135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内容占位符 2"/>
          <p:cNvSpPr>
            <a:spLocks noGrp="1"/>
          </p:cNvSpPr>
          <p:nvPr>
            <p:ph sz="half" idx="15"/>
          </p:nvPr>
        </p:nvSpPr>
        <p:spPr>
          <a:xfrm>
            <a:off x="1988879" y="3376021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5" name="内容占位符 2"/>
          <p:cNvSpPr>
            <a:spLocks noGrp="1"/>
          </p:cNvSpPr>
          <p:nvPr>
            <p:ph sz="half" idx="16"/>
          </p:nvPr>
        </p:nvSpPr>
        <p:spPr>
          <a:xfrm>
            <a:off x="1988879" y="3850904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文本框 2"/>
          <p:cNvSpPr txBox="1"/>
          <p:nvPr userDrawn="1"/>
        </p:nvSpPr>
        <p:spPr>
          <a:xfrm>
            <a:off x="457170" y="933236"/>
            <a:ext cx="1423121" cy="315481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pPr algn="l"/>
            <a:r>
              <a:rPr lang="en-US" altLang="zh-CN" sz="1600" b="0" spc="300" dirty="0">
                <a:solidFill>
                  <a:schemeClr val="bg1"/>
                </a:solidFill>
                <a:latin typeface="+mn-ea"/>
                <a:ea typeface="+mn-ea"/>
              </a:rPr>
              <a:t>Contents</a:t>
            </a: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5" cy="2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513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12" name="文本框 2"/>
          <p:cNvSpPr txBox="1"/>
          <p:nvPr userDrawn="1"/>
        </p:nvSpPr>
        <p:spPr>
          <a:xfrm>
            <a:off x="438120" y="461771"/>
            <a:ext cx="1423121" cy="500147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pPr algn="l"/>
            <a:r>
              <a:rPr lang="zh-CN" altLang="en-US" sz="2800" b="1" spc="300" dirty="0">
                <a:solidFill>
                  <a:srgbClr val="B01D23"/>
                </a:solidFill>
                <a:latin typeface="+mn-ea"/>
                <a:ea typeface="+mn-ea"/>
              </a:rPr>
              <a:t>目录</a:t>
            </a:r>
          </a:p>
        </p:txBody>
      </p:sp>
      <p:sp>
        <p:nvSpPr>
          <p:cNvPr id="13" name="文本框 2"/>
          <p:cNvSpPr txBox="1"/>
          <p:nvPr userDrawn="1"/>
        </p:nvSpPr>
        <p:spPr>
          <a:xfrm>
            <a:off x="457170" y="933236"/>
            <a:ext cx="1423121" cy="315481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pPr algn="l"/>
            <a:r>
              <a:rPr lang="en-US" altLang="zh-CN" sz="1600" b="0" spc="300" dirty="0">
                <a:solidFill>
                  <a:srgbClr val="B01D23"/>
                </a:solidFill>
                <a:latin typeface="+mn-ea"/>
                <a:ea typeface="+mn-ea"/>
              </a:rPr>
              <a:t>Contents</a:t>
            </a:r>
          </a:p>
        </p:txBody>
      </p:sp>
      <p:sp>
        <p:nvSpPr>
          <p:cNvPr id="15" name="内容占位符 2"/>
          <p:cNvSpPr>
            <a:spLocks noGrp="1"/>
          </p:cNvSpPr>
          <p:nvPr>
            <p:ph sz="half" idx="1"/>
          </p:nvPr>
        </p:nvSpPr>
        <p:spPr>
          <a:xfrm>
            <a:off x="1988879" y="1476479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内容占位符 2"/>
          <p:cNvSpPr>
            <a:spLocks noGrp="1"/>
          </p:cNvSpPr>
          <p:nvPr>
            <p:ph sz="half" idx="12"/>
          </p:nvPr>
        </p:nvSpPr>
        <p:spPr>
          <a:xfrm>
            <a:off x="1988879" y="1951365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内容占位符 2"/>
          <p:cNvSpPr>
            <a:spLocks noGrp="1"/>
          </p:cNvSpPr>
          <p:nvPr>
            <p:ph sz="half" idx="13"/>
          </p:nvPr>
        </p:nvSpPr>
        <p:spPr>
          <a:xfrm>
            <a:off x="1988879" y="2426250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9" name="内容占位符 2"/>
          <p:cNvSpPr>
            <a:spLocks noGrp="1"/>
          </p:cNvSpPr>
          <p:nvPr>
            <p:ph sz="half" idx="14"/>
          </p:nvPr>
        </p:nvSpPr>
        <p:spPr>
          <a:xfrm>
            <a:off x="1988879" y="2901135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0" name="内容占位符 2"/>
          <p:cNvSpPr>
            <a:spLocks noGrp="1"/>
          </p:cNvSpPr>
          <p:nvPr>
            <p:ph sz="half" idx="15"/>
          </p:nvPr>
        </p:nvSpPr>
        <p:spPr>
          <a:xfrm>
            <a:off x="1988879" y="3376021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内容占位符 2"/>
          <p:cNvSpPr>
            <a:spLocks noGrp="1"/>
          </p:cNvSpPr>
          <p:nvPr>
            <p:ph sz="half" idx="16"/>
          </p:nvPr>
        </p:nvSpPr>
        <p:spPr>
          <a:xfrm>
            <a:off x="1988879" y="3850904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03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8120" y="461771"/>
            <a:ext cx="1423121" cy="500147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pPr algn="l"/>
            <a:r>
              <a:rPr lang="zh-CN" altLang="en-US" sz="2800" b="1" spc="300" dirty="0">
                <a:solidFill>
                  <a:schemeClr val="bg1"/>
                </a:solidFill>
                <a:latin typeface="+mn-ea"/>
                <a:ea typeface="+mn-ea"/>
              </a:rPr>
              <a:t>目录</a:t>
            </a:r>
          </a:p>
        </p:txBody>
      </p:sp>
      <p:sp>
        <p:nvSpPr>
          <p:cNvPr id="20" name="内容占位符 2"/>
          <p:cNvSpPr>
            <a:spLocks noGrp="1"/>
          </p:cNvSpPr>
          <p:nvPr>
            <p:ph sz="half" idx="1"/>
          </p:nvPr>
        </p:nvSpPr>
        <p:spPr>
          <a:xfrm>
            <a:off x="1988879" y="1476479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内容占位符 2"/>
          <p:cNvSpPr>
            <a:spLocks noGrp="1"/>
          </p:cNvSpPr>
          <p:nvPr>
            <p:ph sz="half" idx="12"/>
          </p:nvPr>
        </p:nvSpPr>
        <p:spPr>
          <a:xfrm>
            <a:off x="1988879" y="1951365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2" name="内容占位符 2"/>
          <p:cNvSpPr>
            <a:spLocks noGrp="1"/>
          </p:cNvSpPr>
          <p:nvPr>
            <p:ph sz="half" idx="13"/>
          </p:nvPr>
        </p:nvSpPr>
        <p:spPr>
          <a:xfrm>
            <a:off x="1988879" y="2426250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3" name="内容占位符 2"/>
          <p:cNvSpPr>
            <a:spLocks noGrp="1"/>
          </p:cNvSpPr>
          <p:nvPr>
            <p:ph sz="half" idx="14"/>
          </p:nvPr>
        </p:nvSpPr>
        <p:spPr>
          <a:xfrm>
            <a:off x="1988879" y="2901135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内容占位符 2"/>
          <p:cNvSpPr>
            <a:spLocks noGrp="1"/>
          </p:cNvSpPr>
          <p:nvPr>
            <p:ph sz="half" idx="15"/>
          </p:nvPr>
        </p:nvSpPr>
        <p:spPr>
          <a:xfrm>
            <a:off x="1988879" y="3376021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5" name="内容占位符 2"/>
          <p:cNvSpPr>
            <a:spLocks noGrp="1"/>
          </p:cNvSpPr>
          <p:nvPr>
            <p:ph sz="half" idx="16"/>
          </p:nvPr>
        </p:nvSpPr>
        <p:spPr>
          <a:xfrm>
            <a:off x="1988879" y="3850904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文本框 2"/>
          <p:cNvSpPr txBox="1"/>
          <p:nvPr userDrawn="1"/>
        </p:nvSpPr>
        <p:spPr>
          <a:xfrm>
            <a:off x="457170" y="933236"/>
            <a:ext cx="1423121" cy="315481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pPr algn="l"/>
            <a:r>
              <a:rPr lang="en-US" altLang="zh-CN" sz="1600" b="0" spc="300" dirty="0">
                <a:solidFill>
                  <a:schemeClr val="bg1"/>
                </a:solidFill>
                <a:latin typeface="+mn-ea"/>
                <a:ea typeface="+mn-ea"/>
              </a:rPr>
              <a:t>Contents</a:t>
            </a: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5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20" name="内容占位符 2"/>
          <p:cNvSpPr>
            <a:spLocks noGrp="1"/>
          </p:cNvSpPr>
          <p:nvPr>
            <p:ph sz="half" idx="1"/>
          </p:nvPr>
        </p:nvSpPr>
        <p:spPr>
          <a:xfrm>
            <a:off x="541079" y="1692532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32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内容占位符 2"/>
          <p:cNvSpPr>
            <a:spLocks noGrp="1"/>
          </p:cNvSpPr>
          <p:nvPr>
            <p:ph sz="half" idx="12"/>
          </p:nvPr>
        </p:nvSpPr>
        <p:spPr>
          <a:xfrm>
            <a:off x="541079" y="2186468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609063" y="2638888"/>
            <a:ext cx="1127536" cy="45719"/>
            <a:chOff x="-1970040" y="2974116"/>
            <a:chExt cx="5894341" cy="252704"/>
          </a:xfrm>
        </p:grpSpPr>
        <p:sp>
          <p:nvSpPr>
            <p:cNvPr id="14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-1970040" y="2974116"/>
              <a:ext cx="5689553" cy="2527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5" name="梯形 14"/>
            <p:cNvSpPr/>
            <p:nvPr userDrawn="1"/>
          </p:nvSpPr>
          <p:spPr>
            <a:xfrm>
              <a:off x="3433763" y="2974117"/>
              <a:ext cx="490538" cy="252703"/>
            </a:xfrm>
            <a:prstGeom prst="trapezoid">
              <a:avLst>
                <a:gd name="adj" fmla="val 6964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5" cy="2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1328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9" name="内容占位符 2"/>
          <p:cNvSpPr>
            <a:spLocks noGrp="1"/>
          </p:cNvSpPr>
          <p:nvPr>
            <p:ph sz="half" idx="1"/>
          </p:nvPr>
        </p:nvSpPr>
        <p:spPr>
          <a:xfrm>
            <a:off x="541079" y="1692532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3200" b="1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2"/>
          </p:nvPr>
        </p:nvSpPr>
        <p:spPr>
          <a:xfrm>
            <a:off x="541079" y="2186468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609063" y="2638888"/>
            <a:ext cx="1127536" cy="45719"/>
            <a:chOff x="-1970040" y="2974116"/>
            <a:chExt cx="5894341" cy="252704"/>
          </a:xfrm>
          <a:solidFill>
            <a:srgbClr val="B01D23"/>
          </a:solidFill>
        </p:grpSpPr>
        <p:sp>
          <p:nvSpPr>
            <p:cNvPr id="12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-1970040" y="2974116"/>
              <a:ext cx="5689553" cy="252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  <p:sp>
          <p:nvSpPr>
            <p:cNvPr id="13" name="梯形 12"/>
            <p:cNvSpPr/>
            <p:nvPr userDrawn="1"/>
          </p:nvSpPr>
          <p:spPr>
            <a:xfrm>
              <a:off x="3433763" y="2974117"/>
              <a:ext cx="490538" cy="252703"/>
            </a:xfrm>
            <a:prstGeom prst="trapezoid">
              <a:avLst>
                <a:gd name="adj" fmla="val 696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</p:grp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2309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8" cy="514439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grpSp>
        <p:nvGrpSpPr>
          <p:cNvPr id="8" name="组合 7"/>
          <p:cNvGrpSpPr/>
          <p:nvPr userDrawn="1"/>
        </p:nvGrpSpPr>
        <p:grpSpPr>
          <a:xfrm>
            <a:off x="-846797" y="0"/>
            <a:ext cx="1275415" cy="621413"/>
            <a:chOff x="3433763" y="2974116"/>
            <a:chExt cx="490538" cy="252704"/>
          </a:xfrm>
          <a:solidFill>
            <a:srgbClr val="B01D23"/>
          </a:solidFill>
        </p:grpSpPr>
        <p:sp>
          <p:nvSpPr>
            <p:cNvPr id="10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3433763" y="2974116"/>
              <a:ext cx="285750" cy="252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1" name="梯形 10"/>
            <p:cNvSpPr/>
            <p:nvPr userDrawn="1"/>
          </p:nvSpPr>
          <p:spPr>
            <a:xfrm>
              <a:off x="3433763" y="2974117"/>
              <a:ext cx="490538" cy="252703"/>
            </a:xfrm>
            <a:prstGeom prst="trapezoid">
              <a:avLst>
                <a:gd name="adj" fmla="val 696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8413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二">
    <p:bg>
      <p:bgPr>
        <a:solidFill>
          <a:srgbClr val="E7E5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8" cy="5144393"/>
          </a:xfrm>
          <a:prstGeom prst="rect">
            <a:avLst/>
          </a:prstGeom>
        </p:spPr>
      </p:pic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4" name="标题 1"/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846797" y="0"/>
            <a:ext cx="1275415" cy="621413"/>
            <a:chOff x="3433763" y="2974116"/>
            <a:chExt cx="490538" cy="252704"/>
          </a:xfrm>
          <a:solidFill>
            <a:srgbClr val="B01D23"/>
          </a:solidFill>
        </p:grpSpPr>
        <p:sp>
          <p:nvSpPr>
            <p:cNvPr id="18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3433763" y="2974116"/>
              <a:ext cx="285750" cy="252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9" name="梯形 18"/>
            <p:cNvSpPr/>
            <p:nvPr userDrawn="1"/>
          </p:nvSpPr>
          <p:spPr>
            <a:xfrm>
              <a:off x="3433763" y="2974117"/>
              <a:ext cx="490538" cy="252703"/>
            </a:xfrm>
            <a:prstGeom prst="trapezoid">
              <a:avLst>
                <a:gd name="adj" fmla="val 696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306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等腰三角形 2"/>
          <p:cNvSpPr/>
          <p:nvPr userDrawn="1"/>
        </p:nvSpPr>
        <p:spPr>
          <a:xfrm rot="5400000">
            <a:off x="0" y="91942"/>
            <a:ext cx="468000" cy="468000"/>
          </a:xfrm>
          <a:prstGeom prst="triangle">
            <a:avLst/>
          </a:prstGeom>
          <a:gradFill flip="none" rotWithShape="1">
            <a:gsLst>
              <a:gs pos="54000">
                <a:schemeClr val="bg1">
                  <a:lumMod val="95000"/>
                </a:schemeClr>
              </a:gs>
              <a:gs pos="38000">
                <a:schemeClr val="bg1">
                  <a:lumMod val="85000"/>
                </a:schemeClr>
              </a:gs>
              <a:gs pos="22000">
                <a:schemeClr val="bg1">
                  <a:lumMod val="75000"/>
                </a:schemeClr>
              </a:gs>
              <a:gs pos="47000">
                <a:schemeClr val="bg1"/>
              </a:gs>
              <a:gs pos="77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8862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二">
    <p:bg>
      <p:bgPr>
        <a:solidFill>
          <a:srgbClr val="E7E5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/>
          <p:cNvSpPr/>
          <p:nvPr userDrawn="1"/>
        </p:nvSpPr>
        <p:spPr>
          <a:xfrm rot="5400000">
            <a:off x="0" y="91942"/>
            <a:ext cx="468000" cy="468000"/>
          </a:xfrm>
          <a:prstGeom prst="triangle">
            <a:avLst/>
          </a:prstGeom>
          <a:gradFill flip="none" rotWithShape="1">
            <a:gsLst>
              <a:gs pos="54000">
                <a:schemeClr val="bg1">
                  <a:lumMod val="95000"/>
                </a:schemeClr>
              </a:gs>
              <a:gs pos="38000">
                <a:schemeClr val="bg1">
                  <a:lumMod val="85000"/>
                </a:schemeClr>
              </a:gs>
              <a:gs pos="22000">
                <a:schemeClr val="bg1">
                  <a:lumMod val="75000"/>
                </a:schemeClr>
              </a:gs>
              <a:gs pos="47000">
                <a:schemeClr val="bg1"/>
              </a:gs>
              <a:gs pos="77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标题 1"/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9828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119" y="926304"/>
            <a:ext cx="4200469" cy="4218784"/>
          </a:xfrm>
          <a:prstGeom prst="rect">
            <a:avLst/>
          </a:prstGeom>
        </p:spPr>
      </p:pic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矩形 2"/>
          <p:cNvSpPr/>
          <p:nvPr userDrawn="1"/>
        </p:nvSpPr>
        <p:spPr>
          <a:xfrm>
            <a:off x="133350" y="721"/>
            <a:ext cx="471282" cy="7136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 rot="5400000">
            <a:off x="-291196" y="291196"/>
            <a:ext cx="653405" cy="71013"/>
            <a:chOff x="2089660" y="2974116"/>
            <a:chExt cx="1834640" cy="252717"/>
          </a:xfrm>
          <a:solidFill>
            <a:srgbClr val="B01D23"/>
          </a:solidFill>
        </p:grpSpPr>
        <p:sp>
          <p:nvSpPr>
            <p:cNvPr id="10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2089660" y="2974116"/>
              <a:ext cx="1629853" cy="252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1" name="梯形 10"/>
            <p:cNvSpPr/>
            <p:nvPr userDrawn="1"/>
          </p:nvSpPr>
          <p:spPr>
            <a:xfrm>
              <a:off x="3433762" y="2974128"/>
              <a:ext cx="490538" cy="252705"/>
            </a:xfrm>
            <a:prstGeom prst="trapezoid">
              <a:avLst>
                <a:gd name="adj" fmla="val 696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2551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6642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四">
    <p:bg>
      <p:bgPr>
        <a:solidFill>
          <a:srgbClr val="E7E5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grpSp>
        <p:nvGrpSpPr>
          <p:cNvPr id="16" name="组合 15"/>
          <p:cNvGrpSpPr/>
          <p:nvPr userDrawn="1"/>
        </p:nvGrpSpPr>
        <p:grpSpPr>
          <a:xfrm rot="5400000">
            <a:off x="-291196" y="291196"/>
            <a:ext cx="653405" cy="71013"/>
            <a:chOff x="2089660" y="2974116"/>
            <a:chExt cx="1834640" cy="252717"/>
          </a:xfrm>
          <a:solidFill>
            <a:srgbClr val="B01D23"/>
          </a:solidFill>
        </p:grpSpPr>
        <p:sp>
          <p:nvSpPr>
            <p:cNvPr id="17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2089660" y="2974116"/>
              <a:ext cx="1629853" cy="252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8" name="梯形 17"/>
            <p:cNvSpPr/>
            <p:nvPr userDrawn="1"/>
          </p:nvSpPr>
          <p:spPr>
            <a:xfrm>
              <a:off x="3433762" y="2974128"/>
              <a:ext cx="490538" cy="252705"/>
            </a:xfrm>
            <a:prstGeom prst="trapezoid">
              <a:avLst>
                <a:gd name="adj" fmla="val 696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2551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119" y="926304"/>
            <a:ext cx="4200468" cy="421878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1853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807" y="3362325"/>
            <a:ext cx="2258955" cy="693277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847725" y="1030880"/>
            <a:ext cx="62865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zh-CN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安全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47725" y="1558690"/>
            <a:ext cx="62865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zh-CN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易用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847725" y="2086500"/>
            <a:ext cx="62865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zh-CN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全能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847725" y="2614311"/>
            <a:ext cx="62865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zh-CN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可靠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762125" y="2614310"/>
            <a:ext cx="229782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Available</a:t>
            </a:r>
            <a:endParaRPr lang="zh-CN" altLang="zh-CN" sz="1400" kern="1200" spc="3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1762125" y="1030880"/>
            <a:ext cx="229782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Secure</a:t>
            </a:r>
            <a:endParaRPr lang="zh-CN" altLang="zh-CN" sz="1400" kern="1200" spc="3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762125" y="1558690"/>
            <a:ext cx="229782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Usable</a:t>
            </a:r>
            <a:endParaRPr lang="zh-CN" altLang="zh-CN" sz="1400" kern="1200" spc="3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762125" y="2086500"/>
            <a:ext cx="229782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CN" sz="14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Multiple</a:t>
            </a:r>
            <a:endParaRPr lang="zh-CN" altLang="zh-CN" sz="1400" kern="1200" spc="3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18957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369" y="1628303"/>
            <a:ext cx="2258955" cy="69327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2105819" y="2689020"/>
            <a:ext cx="4933950" cy="648397"/>
            <a:chOff x="1762125" y="3165270"/>
            <a:chExt cx="4933950" cy="648397"/>
          </a:xfrm>
        </p:grpSpPr>
        <p:sp>
          <p:nvSpPr>
            <p:cNvPr id="3" name="TextBox 2"/>
            <p:cNvSpPr txBox="1"/>
            <p:nvPr userDrawn="1"/>
          </p:nvSpPr>
          <p:spPr>
            <a:xfrm>
              <a:off x="2124075" y="3165270"/>
              <a:ext cx="62865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zh-CN" sz="14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安全</a:t>
              </a:r>
            </a:p>
          </p:txBody>
        </p:sp>
        <p:sp>
          <p:nvSpPr>
            <p:cNvPr id="4" name="TextBox 3"/>
            <p:cNvSpPr txBox="1"/>
            <p:nvPr userDrawn="1"/>
          </p:nvSpPr>
          <p:spPr>
            <a:xfrm>
              <a:off x="3317875" y="3165270"/>
              <a:ext cx="62865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zh-CN" sz="14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易用</a:t>
              </a: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4511675" y="3165270"/>
              <a:ext cx="62865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zh-CN" sz="14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全能</a:t>
              </a:r>
            </a:p>
          </p:txBody>
        </p:sp>
        <p:sp>
          <p:nvSpPr>
            <p:cNvPr id="7" name="TextBox 6"/>
            <p:cNvSpPr txBox="1"/>
            <p:nvPr userDrawn="1"/>
          </p:nvSpPr>
          <p:spPr>
            <a:xfrm>
              <a:off x="5705475" y="3165270"/>
              <a:ext cx="62865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zh-CN" sz="14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可靠</a:t>
              </a:r>
            </a:p>
          </p:txBody>
        </p:sp>
        <p:sp>
          <p:nvSpPr>
            <p:cNvPr id="8" name="TextBox 7"/>
            <p:cNvSpPr txBox="1"/>
            <p:nvPr userDrawn="1"/>
          </p:nvSpPr>
          <p:spPr>
            <a:xfrm>
              <a:off x="5343525" y="3552057"/>
              <a:ext cx="135255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1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Available</a:t>
              </a:r>
              <a:endParaRPr lang="zh-CN" altLang="zh-CN" sz="11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TextBox 8"/>
            <p:cNvSpPr txBox="1"/>
            <p:nvPr userDrawn="1"/>
          </p:nvSpPr>
          <p:spPr>
            <a:xfrm>
              <a:off x="1762125" y="3552057"/>
              <a:ext cx="135255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1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Secure</a:t>
              </a:r>
              <a:endParaRPr lang="zh-CN" altLang="zh-CN" sz="11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TextBox 9"/>
            <p:cNvSpPr txBox="1"/>
            <p:nvPr userDrawn="1"/>
          </p:nvSpPr>
          <p:spPr>
            <a:xfrm>
              <a:off x="2955925" y="3552057"/>
              <a:ext cx="135255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1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Usable</a:t>
              </a:r>
              <a:endParaRPr lang="zh-CN" altLang="zh-CN" sz="11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TextBox 10"/>
            <p:cNvSpPr txBox="1"/>
            <p:nvPr userDrawn="1"/>
          </p:nvSpPr>
          <p:spPr>
            <a:xfrm>
              <a:off x="4149725" y="3552057"/>
              <a:ext cx="135255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100" kern="1200" spc="300" dirty="0">
                  <a:solidFill>
                    <a:schemeClr val="bg1"/>
                  </a:solidFill>
                  <a:effectLst/>
                  <a:latin typeface="+mn-lt"/>
                  <a:ea typeface="+mn-ea"/>
                  <a:cs typeface="+mn-cs"/>
                </a:rPr>
                <a:t>Multiple</a:t>
              </a:r>
              <a:endParaRPr lang="zh-CN" altLang="zh-CN" sz="1100" kern="1200" spc="3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6900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8120" y="461771"/>
            <a:ext cx="1423121" cy="500147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pPr algn="l"/>
            <a:r>
              <a:rPr lang="zh-CN" altLang="en-US" sz="2800" b="1" spc="300" dirty="0">
                <a:solidFill>
                  <a:schemeClr val="bg1"/>
                </a:solidFill>
                <a:latin typeface="+mn-ea"/>
                <a:ea typeface="+mn-ea"/>
              </a:rPr>
              <a:t>目录</a:t>
            </a:r>
          </a:p>
        </p:txBody>
      </p:sp>
      <p:sp>
        <p:nvSpPr>
          <p:cNvPr id="20" name="内容占位符 2"/>
          <p:cNvSpPr>
            <a:spLocks noGrp="1"/>
          </p:cNvSpPr>
          <p:nvPr>
            <p:ph sz="half" idx="1"/>
          </p:nvPr>
        </p:nvSpPr>
        <p:spPr>
          <a:xfrm>
            <a:off x="1988879" y="1476479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内容占位符 2"/>
          <p:cNvSpPr>
            <a:spLocks noGrp="1"/>
          </p:cNvSpPr>
          <p:nvPr>
            <p:ph sz="half" idx="12"/>
          </p:nvPr>
        </p:nvSpPr>
        <p:spPr>
          <a:xfrm>
            <a:off x="1988879" y="1951365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2" name="内容占位符 2"/>
          <p:cNvSpPr>
            <a:spLocks noGrp="1"/>
          </p:cNvSpPr>
          <p:nvPr>
            <p:ph sz="half" idx="13"/>
          </p:nvPr>
        </p:nvSpPr>
        <p:spPr>
          <a:xfrm>
            <a:off x="1988879" y="2426250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3" name="内容占位符 2"/>
          <p:cNvSpPr>
            <a:spLocks noGrp="1"/>
          </p:cNvSpPr>
          <p:nvPr>
            <p:ph sz="half" idx="14"/>
          </p:nvPr>
        </p:nvSpPr>
        <p:spPr>
          <a:xfrm>
            <a:off x="1988879" y="2901135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4" name="内容占位符 2"/>
          <p:cNvSpPr>
            <a:spLocks noGrp="1"/>
          </p:cNvSpPr>
          <p:nvPr>
            <p:ph sz="half" idx="15"/>
          </p:nvPr>
        </p:nvSpPr>
        <p:spPr>
          <a:xfrm>
            <a:off x="1988879" y="3376021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5" name="内容占位符 2"/>
          <p:cNvSpPr>
            <a:spLocks noGrp="1"/>
          </p:cNvSpPr>
          <p:nvPr>
            <p:ph sz="half" idx="16"/>
          </p:nvPr>
        </p:nvSpPr>
        <p:spPr>
          <a:xfrm>
            <a:off x="1988879" y="3850904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文本框 2"/>
          <p:cNvSpPr txBox="1"/>
          <p:nvPr userDrawn="1"/>
        </p:nvSpPr>
        <p:spPr>
          <a:xfrm>
            <a:off x="457170" y="933236"/>
            <a:ext cx="1423121" cy="315481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pPr algn="l"/>
            <a:r>
              <a:rPr lang="en-US" altLang="zh-CN" sz="1600" b="0" spc="300" dirty="0">
                <a:solidFill>
                  <a:schemeClr val="bg1"/>
                </a:solidFill>
                <a:latin typeface="+mn-ea"/>
                <a:ea typeface="+mn-ea"/>
              </a:rPr>
              <a:t>Contents</a:t>
            </a: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5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12" name="文本框 2"/>
          <p:cNvSpPr txBox="1"/>
          <p:nvPr userDrawn="1"/>
        </p:nvSpPr>
        <p:spPr>
          <a:xfrm>
            <a:off x="438120" y="461771"/>
            <a:ext cx="1423121" cy="500147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pPr algn="l"/>
            <a:r>
              <a:rPr lang="zh-CN" altLang="en-US" sz="2800" b="1" spc="300" dirty="0">
                <a:solidFill>
                  <a:srgbClr val="B01D23"/>
                </a:solidFill>
                <a:latin typeface="+mn-ea"/>
                <a:ea typeface="+mn-ea"/>
              </a:rPr>
              <a:t>目录</a:t>
            </a:r>
          </a:p>
        </p:txBody>
      </p:sp>
      <p:sp>
        <p:nvSpPr>
          <p:cNvPr id="13" name="文本框 2"/>
          <p:cNvSpPr txBox="1"/>
          <p:nvPr userDrawn="1"/>
        </p:nvSpPr>
        <p:spPr>
          <a:xfrm>
            <a:off x="457170" y="933236"/>
            <a:ext cx="1423121" cy="315481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pPr algn="l"/>
            <a:r>
              <a:rPr lang="en-US" altLang="zh-CN" sz="1600" b="0" spc="300" dirty="0">
                <a:solidFill>
                  <a:srgbClr val="B01D23"/>
                </a:solidFill>
                <a:latin typeface="+mn-ea"/>
                <a:ea typeface="+mn-ea"/>
              </a:rPr>
              <a:t>Contents</a:t>
            </a:r>
          </a:p>
        </p:txBody>
      </p:sp>
      <p:sp>
        <p:nvSpPr>
          <p:cNvPr id="15" name="内容占位符 2"/>
          <p:cNvSpPr>
            <a:spLocks noGrp="1"/>
          </p:cNvSpPr>
          <p:nvPr>
            <p:ph sz="half" idx="1"/>
          </p:nvPr>
        </p:nvSpPr>
        <p:spPr>
          <a:xfrm>
            <a:off x="1988879" y="1476479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内容占位符 2"/>
          <p:cNvSpPr>
            <a:spLocks noGrp="1"/>
          </p:cNvSpPr>
          <p:nvPr>
            <p:ph sz="half" idx="12"/>
          </p:nvPr>
        </p:nvSpPr>
        <p:spPr>
          <a:xfrm>
            <a:off x="1988879" y="1951365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8" name="内容占位符 2"/>
          <p:cNvSpPr>
            <a:spLocks noGrp="1"/>
          </p:cNvSpPr>
          <p:nvPr>
            <p:ph sz="half" idx="13"/>
          </p:nvPr>
        </p:nvSpPr>
        <p:spPr>
          <a:xfrm>
            <a:off x="1988879" y="2426250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9" name="内容占位符 2"/>
          <p:cNvSpPr>
            <a:spLocks noGrp="1"/>
          </p:cNvSpPr>
          <p:nvPr>
            <p:ph sz="half" idx="14"/>
          </p:nvPr>
        </p:nvSpPr>
        <p:spPr>
          <a:xfrm>
            <a:off x="1988879" y="2901135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0" name="内容占位符 2"/>
          <p:cNvSpPr>
            <a:spLocks noGrp="1"/>
          </p:cNvSpPr>
          <p:nvPr>
            <p:ph sz="half" idx="15"/>
          </p:nvPr>
        </p:nvSpPr>
        <p:spPr>
          <a:xfrm>
            <a:off x="1988879" y="3376021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内容占位符 2"/>
          <p:cNvSpPr>
            <a:spLocks noGrp="1"/>
          </p:cNvSpPr>
          <p:nvPr>
            <p:ph sz="half" idx="16"/>
          </p:nvPr>
        </p:nvSpPr>
        <p:spPr>
          <a:xfrm>
            <a:off x="1988879" y="3850904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6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20" name="内容占位符 2"/>
          <p:cNvSpPr>
            <a:spLocks noGrp="1"/>
          </p:cNvSpPr>
          <p:nvPr>
            <p:ph sz="half" idx="1"/>
          </p:nvPr>
        </p:nvSpPr>
        <p:spPr>
          <a:xfrm>
            <a:off x="541079" y="1692532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32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内容占位符 2"/>
          <p:cNvSpPr>
            <a:spLocks noGrp="1"/>
          </p:cNvSpPr>
          <p:nvPr>
            <p:ph sz="half" idx="12"/>
          </p:nvPr>
        </p:nvSpPr>
        <p:spPr>
          <a:xfrm>
            <a:off x="541079" y="2186468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609063" y="2638888"/>
            <a:ext cx="1127536" cy="45719"/>
            <a:chOff x="-1970040" y="2974116"/>
            <a:chExt cx="5894341" cy="252704"/>
          </a:xfrm>
        </p:grpSpPr>
        <p:sp>
          <p:nvSpPr>
            <p:cNvPr id="14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-1970040" y="2974116"/>
              <a:ext cx="5689553" cy="2527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5" name="梯形 14"/>
            <p:cNvSpPr/>
            <p:nvPr userDrawn="1"/>
          </p:nvSpPr>
          <p:spPr>
            <a:xfrm>
              <a:off x="3433763" y="2974117"/>
              <a:ext cx="490538" cy="252703"/>
            </a:xfrm>
            <a:prstGeom prst="trapezoid">
              <a:avLst>
                <a:gd name="adj" fmla="val 6964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5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20" name="内容占位符 2"/>
          <p:cNvSpPr>
            <a:spLocks noGrp="1"/>
          </p:cNvSpPr>
          <p:nvPr>
            <p:ph sz="half" idx="1"/>
          </p:nvPr>
        </p:nvSpPr>
        <p:spPr>
          <a:xfrm>
            <a:off x="541079" y="1692532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3200" b="1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21" name="内容占位符 2"/>
          <p:cNvSpPr>
            <a:spLocks noGrp="1"/>
          </p:cNvSpPr>
          <p:nvPr>
            <p:ph sz="half" idx="12"/>
          </p:nvPr>
        </p:nvSpPr>
        <p:spPr>
          <a:xfrm>
            <a:off x="541079" y="2186468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609063" y="2638888"/>
            <a:ext cx="1127536" cy="45719"/>
            <a:chOff x="-1970040" y="2974116"/>
            <a:chExt cx="5894341" cy="252704"/>
          </a:xfrm>
        </p:grpSpPr>
        <p:sp>
          <p:nvSpPr>
            <p:cNvPr id="14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-1970040" y="2974116"/>
              <a:ext cx="5689553" cy="2527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5" name="梯形 14"/>
            <p:cNvSpPr/>
            <p:nvPr userDrawn="1"/>
          </p:nvSpPr>
          <p:spPr>
            <a:xfrm>
              <a:off x="3433763" y="2974117"/>
              <a:ext cx="490538" cy="252703"/>
            </a:xfrm>
            <a:prstGeom prst="trapezoid">
              <a:avLst>
                <a:gd name="adj" fmla="val 6964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5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7" cy="5144393"/>
          </a:xfrm>
          <a:prstGeom prst="rect">
            <a:avLst/>
          </a:prstGeom>
        </p:spPr>
      </p:pic>
      <p:sp>
        <p:nvSpPr>
          <p:cNvPr id="9" name="内容占位符 2"/>
          <p:cNvSpPr>
            <a:spLocks noGrp="1"/>
          </p:cNvSpPr>
          <p:nvPr>
            <p:ph sz="half" idx="1"/>
          </p:nvPr>
        </p:nvSpPr>
        <p:spPr>
          <a:xfrm>
            <a:off x="541079" y="1692532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3200" b="1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2"/>
          </p:nvPr>
        </p:nvSpPr>
        <p:spPr>
          <a:xfrm>
            <a:off x="541079" y="2186468"/>
            <a:ext cx="5418160" cy="405125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  <a:ea typeface="+mn-ea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609063" y="2638888"/>
            <a:ext cx="1127536" cy="45719"/>
            <a:chOff x="-1970040" y="2974116"/>
            <a:chExt cx="5894341" cy="252704"/>
          </a:xfrm>
          <a:solidFill>
            <a:srgbClr val="B01D23"/>
          </a:solidFill>
        </p:grpSpPr>
        <p:sp>
          <p:nvSpPr>
            <p:cNvPr id="12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-1970040" y="2974116"/>
              <a:ext cx="5689553" cy="252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  <p:sp>
          <p:nvSpPr>
            <p:cNvPr id="13" name="梯形 12"/>
            <p:cNvSpPr/>
            <p:nvPr userDrawn="1"/>
          </p:nvSpPr>
          <p:spPr>
            <a:xfrm>
              <a:off x="3433763" y="2974117"/>
              <a:ext cx="490538" cy="252703"/>
            </a:xfrm>
            <a:prstGeom prst="trapezoid">
              <a:avLst>
                <a:gd name="adj" fmla="val 696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0000"/>
                    <a:lumOff val="10000"/>
                  </a:schemeClr>
                </a:solidFill>
              </a:endParaRPr>
            </a:p>
          </p:txBody>
        </p:sp>
      </p:grp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8" cy="514439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grpSp>
        <p:nvGrpSpPr>
          <p:cNvPr id="8" name="组合 7"/>
          <p:cNvGrpSpPr/>
          <p:nvPr userDrawn="1"/>
        </p:nvGrpSpPr>
        <p:grpSpPr>
          <a:xfrm>
            <a:off x="-846797" y="0"/>
            <a:ext cx="1275415" cy="621413"/>
            <a:chOff x="3433763" y="2974116"/>
            <a:chExt cx="490538" cy="252704"/>
          </a:xfrm>
          <a:solidFill>
            <a:srgbClr val="B01D23"/>
          </a:solidFill>
        </p:grpSpPr>
        <p:sp>
          <p:nvSpPr>
            <p:cNvPr id="10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3433763" y="2974116"/>
              <a:ext cx="285750" cy="252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1" name="梯形 10"/>
            <p:cNvSpPr/>
            <p:nvPr userDrawn="1"/>
          </p:nvSpPr>
          <p:spPr>
            <a:xfrm>
              <a:off x="3433763" y="2974117"/>
              <a:ext cx="490538" cy="252703"/>
            </a:xfrm>
            <a:prstGeom prst="trapezoid">
              <a:avLst>
                <a:gd name="adj" fmla="val 696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二">
    <p:bg>
      <p:bgPr>
        <a:solidFill>
          <a:srgbClr val="E7E5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9145588" cy="5144393"/>
          </a:xfrm>
          <a:prstGeom prst="rect">
            <a:avLst/>
          </a:prstGeom>
        </p:spPr>
      </p:pic>
      <p:sp>
        <p:nvSpPr>
          <p:cNvPr id="9" name="内容占位符 2"/>
          <p:cNvSpPr>
            <a:spLocks noGrp="1"/>
          </p:cNvSpPr>
          <p:nvPr>
            <p:ph sz="quarter" idx="14" hasCustomPrompt="1"/>
          </p:nvPr>
        </p:nvSpPr>
        <p:spPr>
          <a:xfrm>
            <a:off x="253980" y="904875"/>
            <a:ext cx="8585565" cy="3751906"/>
          </a:xfrm>
          <a:prstGeom prst="rect">
            <a:avLst/>
          </a:prstGeom>
        </p:spPr>
        <p:txBody>
          <a:bodyPr lIns="68589" tIns="34295" rIns="68589" bIns="34295"/>
          <a:lstStyle>
            <a:lvl1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4" name="标题 1"/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  <a:prstGeom prst="rect">
            <a:avLst/>
          </a:prstGeom>
        </p:spPr>
        <p:txBody>
          <a:bodyPr lIns="68589" tIns="34295" rIns="68589" bIns="34295" anchor="ctr">
            <a:normAutofit/>
          </a:bodyPr>
          <a:lstStyle>
            <a:lvl1pPr>
              <a:defRPr sz="2800" b="1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-846797" y="0"/>
            <a:ext cx="1275415" cy="621413"/>
            <a:chOff x="3433763" y="2974116"/>
            <a:chExt cx="490538" cy="252704"/>
          </a:xfrm>
          <a:solidFill>
            <a:srgbClr val="B01D23"/>
          </a:solidFill>
        </p:grpSpPr>
        <p:sp>
          <p:nvSpPr>
            <p:cNvPr id="18" name="Rectángulo 3" descr="e7d195523061f1c0a7e84f75cc5d3362ecbb7124a66d86d85D0C985ED6F55D095B074A23C83B61B14D6560338B18A977EC3A4E4ABB38DDA090BDB9C375471DD9AF85AD55C0C7828B8DD7F41ADDE22AFD348ED451F4347C8B69E181EDC66C4099F1A12D17A61D3A0E2A3EB338EBA1612658AEBC4F2000F60469854FA5AF35AB9411667B133F7B4AC3E41FBBE818247825"/>
            <p:cNvSpPr/>
            <p:nvPr userDrawn="1"/>
          </p:nvSpPr>
          <p:spPr>
            <a:xfrm>
              <a:off x="3433763" y="2974116"/>
              <a:ext cx="285750" cy="252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800"/>
              <a:endParaRPr lang="es-ES_tradnl" sz="2700">
                <a:solidFill>
                  <a:srgbClr val="FFFFFF"/>
                </a:solidFill>
              </a:endParaRPr>
            </a:p>
          </p:txBody>
        </p:sp>
        <p:sp>
          <p:nvSpPr>
            <p:cNvPr id="19" name="梯形 18"/>
            <p:cNvSpPr/>
            <p:nvPr userDrawn="1"/>
          </p:nvSpPr>
          <p:spPr>
            <a:xfrm>
              <a:off x="3433763" y="2974117"/>
              <a:ext cx="490538" cy="252703"/>
            </a:xfrm>
            <a:prstGeom prst="trapezoid">
              <a:avLst>
                <a:gd name="adj" fmla="val 696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999" y="202350"/>
            <a:ext cx="931624" cy="285917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3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1" r:id="rId4"/>
    <p:sldLayoutId id="2147483663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3"/>
          <a:srcRect b="43991"/>
          <a:stretch/>
        </p:blipFill>
        <p:spPr>
          <a:xfrm>
            <a:off x="0" y="4257001"/>
            <a:ext cx="9145588" cy="88808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759" y="273929"/>
            <a:ext cx="7888070" cy="9944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759" y="1369642"/>
            <a:ext cx="7888070" cy="3264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759" y="4768735"/>
            <a:ext cx="2057757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B31B4-DF14-6F4D-A0F7-DABDB117BE32}" type="datetimeFigureOut">
              <a:rPr kumimoji="1" lang="zh-CN" altLang="en-US" smtClean="0"/>
              <a:t>2020/10/8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9476" y="4768735"/>
            <a:ext cx="3086636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9072" y="4768735"/>
            <a:ext cx="2057757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5F3C3-FCCC-7845-A956-BB18982DE3B5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343006"/>
            <a:ext cx="135023" cy="540167"/>
          </a:xfrm>
          <a:prstGeom prst="rect">
            <a:avLst/>
          </a:prstGeom>
          <a:solidFill>
            <a:srgbClr val="B01F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864234" y="335133"/>
            <a:ext cx="1007275" cy="174637"/>
          </a:xfrm>
          <a:prstGeom prst="rect">
            <a:avLst/>
          </a:prstGeom>
        </p:spPr>
      </p:pic>
      <p:sp>
        <p:nvSpPr>
          <p:cNvPr id="11" name="文本框 10"/>
          <p:cNvSpPr txBox="1"/>
          <p:nvPr userDrawn="1"/>
        </p:nvSpPr>
        <p:spPr>
          <a:xfrm>
            <a:off x="7792803" y="4687747"/>
            <a:ext cx="128609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050" dirty="0">
                <a:solidFill>
                  <a:schemeClr val="bg1">
                    <a:lumMod val="50000"/>
                  </a:schemeClr>
                </a:solidFill>
                <a:latin typeface="STXingkai" charset="-122"/>
                <a:ea typeface="STXingkai" charset="-122"/>
                <a:cs typeface="STXingkai" charset="-122"/>
              </a:rPr>
              <a:t>设计计算之美</a:t>
            </a:r>
          </a:p>
        </p:txBody>
      </p:sp>
    </p:spTree>
    <p:extLst>
      <p:ext uri="{BB962C8B-B14F-4D97-AF65-F5344CB8AC3E}">
        <p14:creationId xmlns:p14="http://schemas.microsoft.com/office/powerpoint/2010/main" val="474318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685891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73" indent="-171473" algn="l" defTabSz="685891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419" indent="-171473" algn="l" defTabSz="685891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364" indent="-171473" algn="l" defTabSz="685891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310" indent="-171473" algn="l" defTabSz="685891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256" indent="-171473" algn="l" defTabSz="685891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201" indent="-171473" algn="l" defTabSz="685891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147" indent="-171473" algn="l" defTabSz="685891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093" indent="-171473" algn="l" defTabSz="685891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039" indent="-171473" algn="l" defTabSz="685891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46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91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837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783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729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674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620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566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78">
          <p15:clr>
            <a:srgbClr val="F26B43"/>
          </p15:clr>
        </p15:guide>
        <p15:guide id="2" pos="744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691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BIOS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胡金富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2020-10-08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SMBIOS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SMBIOS</a:t>
            </a:r>
            <a:r>
              <a:rPr lang="zh-CN" altLang="en-US" dirty="0"/>
              <a:t>访问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4"/>
          </p:nvPr>
        </p:nvSpPr>
        <p:spPr>
          <a:xfrm>
            <a:off x="253980" y="904875"/>
            <a:ext cx="8585565" cy="4162102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基于表结构访问</a:t>
            </a:r>
            <a:r>
              <a:rPr lang="en-US" altLang="zh-CN" dirty="0"/>
              <a:t>SMBIOS</a:t>
            </a:r>
            <a:r>
              <a:rPr lang="zh-CN" altLang="en-US" dirty="0"/>
              <a:t>的过程：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先找到</a:t>
            </a:r>
            <a:r>
              <a:rPr lang="en-US" altLang="zh-CN" dirty="0"/>
              <a:t>Entry Point Structure</a:t>
            </a:r>
            <a:r>
              <a:rPr lang="zh-CN" altLang="en-US" dirty="0"/>
              <a:t>（</a:t>
            </a:r>
            <a:r>
              <a:rPr lang="en-US" altLang="zh-CN" dirty="0"/>
              <a:t>EPS</a:t>
            </a:r>
            <a:r>
              <a:rPr lang="zh-CN" altLang="en-US" dirty="0"/>
              <a:t>）表，然后通过</a:t>
            </a:r>
            <a:r>
              <a:rPr lang="en-US" altLang="zh-CN" dirty="0"/>
              <a:t>Entry Point Structure</a:t>
            </a:r>
            <a:r>
              <a:rPr lang="zh-CN" altLang="en-US" dirty="0"/>
              <a:t>（</a:t>
            </a:r>
            <a:r>
              <a:rPr lang="en-US" altLang="zh-CN" dirty="0"/>
              <a:t>EPS</a:t>
            </a:r>
            <a:r>
              <a:rPr lang="zh-CN" altLang="en-US" dirty="0"/>
              <a:t>）表的数据找到</a:t>
            </a:r>
            <a:r>
              <a:rPr lang="en-US" altLang="zh-CN" dirty="0"/>
              <a:t>SMBIOS</a:t>
            </a:r>
            <a:r>
              <a:rPr lang="zh-CN" altLang="en-US" dirty="0"/>
              <a:t>数据表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访问</a:t>
            </a:r>
            <a:r>
              <a:rPr lang="en-US" altLang="zh-CN" dirty="0"/>
              <a:t>SMBIOS EPS</a:t>
            </a:r>
            <a:r>
              <a:rPr lang="zh-CN" altLang="en-US" dirty="0"/>
              <a:t>表的操作过程如下</a:t>
            </a:r>
            <a:r>
              <a:rPr lang="en-US" altLang="zh-CN" dirty="0"/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Non-UEFI systems</a:t>
            </a:r>
            <a:r>
              <a:rPr lang="zh-CN" altLang="en-US" dirty="0"/>
              <a:t>：从物理内存</a:t>
            </a:r>
            <a:r>
              <a:rPr lang="en-US" altLang="zh-CN" dirty="0"/>
              <a:t>0xF0000-0xFFFFF</a:t>
            </a:r>
            <a:r>
              <a:rPr lang="zh-CN" altLang="en-US" dirty="0"/>
              <a:t>间寻找关键字“ </a:t>
            </a:r>
            <a:r>
              <a:rPr lang="en-US" altLang="zh-CN" dirty="0"/>
              <a:t>_SM_”</a:t>
            </a:r>
            <a:r>
              <a:rPr lang="zh-CN" altLang="en-US" dirty="0"/>
              <a:t>，找到后再向后</a:t>
            </a:r>
            <a:r>
              <a:rPr lang="en-US" altLang="zh-CN" dirty="0"/>
              <a:t>16</a:t>
            </a:r>
            <a:r>
              <a:rPr lang="zh-CN" altLang="en-US" dirty="0"/>
              <a:t>个字节，看后面</a:t>
            </a:r>
            <a:r>
              <a:rPr lang="en-US" altLang="zh-CN" dirty="0"/>
              <a:t>5</a:t>
            </a:r>
            <a:r>
              <a:rPr lang="zh-CN" altLang="en-US" dirty="0"/>
              <a:t>个</a:t>
            </a:r>
            <a:r>
              <a:rPr lang="en-US" altLang="zh-CN" dirty="0"/>
              <a:t>Byte</a:t>
            </a:r>
            <a:r>
              <a:rPr lang="zh-CN" altLang="en-US" dirty="0"/>
              <a:t>是否是关键字</a:t>
            </a:r>
            <a:r>
              <a:rPr lang="en-US" altLang="zh-CN" dirty="0"/>
              <a:t>_DMI_”</a:t>
            </a:r>
            <a:r>
              <a:rPr lang="zh-CN" altLang="en-US" dirty="0"/>
              <a:t>，如果是，</a:t>
            </a:r>
            <a:r>
              <a:rPr lang="en-US" altLang="zh-CN" dirty="0"/>
              <a:t>EPS</a:t>
            </a:r>
            <a:r>
              <a:rPr lang="zh-CN" altLang="en-US" dirty="0"/>
              <a:t>表即找到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UEFI systems</a:t>
            </a:r>
            <a:r>
              <a:rPr lang="zh-CN" altLang="en-US" dirty="0"/>
              <a:t>：在 </a:t>
            </a:r>
            <a:r>
              <a:rPr lang="en-US" altLang="zh-CN" dirty="0"/>
              <a:t>EFI Configuration Table</a:t>
            </a:r>
            <a:r>
              <a:rPr lang="zh-CN" altLang="en-US" dirty="0"/>
              <a:t>中查找</a:t>
            </a:r>
            <a:r>
              <a:rPr lang="en-US" altLang="zh-CN" dirty="0"/>
              <a:t>SMBIOS GUID</a:t>
            </a:r>
            <a:r>
              <a:rPr lang="zh-CN" altLang="en-US" dirty="0"/>
              <a:t>，当找到对应的</a:t>
            </a:r>
            <a:r>
              <a:rPr lang="en-US" altLang="zh-CN" dirty="0"/>
              <a:t>GUID</a:t>
            </a:r>
            <a:r>
              <a:rPr lang="zh-CN" altLang="en-US" dirty="0"/>
              <a:t>就可以找到</a:t>
            </a:r>
            <a:r>
              <a:rPr lang="en-US" altLang="zh-CN" dirty="0"/>
              <a:t>EPS</a:t>
            </a:r>
            <a:r>
              <a:rPr lang="zh-CN" altLang="en-US" dirty="0"/>
              <a:t>表对应的内存地址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/>
              <a:t>SMBIOS 2.X</a:t>
            </a:r>
            <a:r>
              <a:rPr lang="zh-CN" altLang="en-US" dirty="0"/>
              <a:t>对应的</a:t>
            </a:r>
            <a:r>
              <a:rPr lang="en-US" altLang="zh-CN" dirty="0"/>
              <a:t>GUID</a:t>
            </a:r>
            <a:r>
              <a:rPr lang="zh-CN" altLang="en-US" dirty="0"/>
              <a:t>：</a:t>
            </a:r>
            <a:r>
              <a:rPr lang="en-US" altLang="zh-CN" dirty="0"/>
              <a:t>EB9D2D31-2D88-11D3-9A16-0090273FC14D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dirty="0"/>
              <a:t>SMBIOS 3.0</a:t>
            </a:r>
            <a:r>
              <a:rPr lang="zh-CN" altLang="en-US" dirty="0"/>
              <a:t>对应的</a:t>
            </a:r>
            <a:r>
              <a:rPr lang="en-US" altLang="zh-CN" dirty="0"/>
              <a:t>GUID</a:t>
            </a:r>
            <a:r>
              <a:rPr lang="zh-CN" altLang="en-US" dirty="0"/>
              <a:t>：</a:t>
            </a:r>
            <a:r>
              <a:rPr lang="en-US" altLang="zh-CN" dirty="0"/>
              <a:t>F2FD1544-9794-4A2C-992E-E5BBCF20E394</a:t>
            </a:r>
          </a:p>
        </p:txBody>
      </p:sp>
    </p:spTree>
    <p:extLst>
      <p:ext uri="{BB962C8B-B14F-4D97-AF65-F5344CB8AC3E}">
        <p14:creationId xmlns:p14="http://schemas.microsoft.com/office/powerpoint/2010/main" val="3642853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8EAA1F1-3EAF-4C9C-B491-5AA9D79792E2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29469" y="1177902"/>
            <a:ext cx="5434262" cy="3205208"/>
          </a:xfr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3144676E-08E4-4ECF-88BA-8C530D62A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en-US" altLang="zh-CN" dirty="0"/>
              <a:t>SMBIOS</a:t>
            </a:r>
            <a:r>
              <a:rPr lang="zh-CN" altLang="en-US" dirty="0"/>
              <a:t>访问</a:t>
            </a:r>
          </a:p>
        </p:txBody>
      </p:sp>
    </p:spTree>
    <p:extLst>
      <p:ext uri="{BB962C8B-B14F-4D97-AF65-F5344CB8AC3E}">
        <p14:creationId xmlns:p14="http://schemas.microsoft.com/office/powerpoint/2010/main" val="806949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3144676E-08E4-4ECF-88BA-8C530D62A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en-US" altLang="zh-CN" dirty="0"/>
              <a:t>SMBIOS Types</a:t>
            </a:r>
            <a:r>
              <a:rPr lang="zh-CN" altLang="en-US" dirty="0"/>
              <a:t>定义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88AD8EE-0900-4C21-99DC-62FEECA6C4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406" y="1491713"/>
            <a:ext cx="3689627" cy="3659599"/>
          </a:xfrm>
          <a:prstGeom prst="rect">
            <a:avLst/>
          </a:prstGeom>
        </p:spPr>
      </p:pic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0E5122D-947D-4A68-8C03-9304916C53BC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406" y="321186"/>
            <a:ext cx="3689627" cy="1170527"/>
          </a:xfrm>
        </p:spPr>
      </p:pic>
    </p:spTree>
    <p:extLst>
      <p:ext uri="{BB962C8B-B14F-4D97-AF65-F5344CB8AC3E}">
        <p14:creationId xmlns:p14="http://schemas.microsoft.com/office/powerpoint/2010/main" val="4207503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3144676E-08E4-4ECF-88BA-8C530D62A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en-US" altLang="zh-CN" dirty="0"/>
              <a:t>SMBIOS Types</a:t>
            </a:r>
            <a:r>
              <a:rPr lang="zh-CN" altLang="en-US" dirty="0"/>
              <a:t>定义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D91E99-6404-4E06-A82A-EB788A459E4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通过</a:t>
            </a:r>
            <a:r>
              <a:rPr lang="en-US" altLang="zh-CN" dirty="0"/>
              <a:t>EPS</a:t>
            </a:r>
            <a:r>
              <a:rPr lang="zh-CN" altLang="en-US" dirty="0"/>
              <a:t>表结构中的</a:t>
            </a:r>
            <a:r>
              <a:rPr lang="en-US" altLang="zh-CN" dirty="0"/>
              <a:t>16H</a:t>
            </a:r>
            <a:r>
              <a:rPr lang="zh-CN" altLang="en-US" dirty="0"/>
              <a:t>以及</a:t>
            </a:r>
            <a:r>
              <a:rPr lang="en-US" altLang="zh-CN" dirty="0"/>
              <a:t>18H</a:t>
            </a:r>
            <a:r>
              <a:rPr lang="zh-CN" altLang="en-US" dirty="0"/>
              <a:t>处，得出数据表长度和数据表地址，即可通过地址访问结构表。从</a:t>
            </a:r>
            <a:r>
              <a:rPr lang="en-US" altLang="zh-CN" dirty="0"/>
              <a:t>EPS</a:t>
            </a:r>
            <a:r>
              <a:rPr lang="zh-CN" altLang="en-US" dirty="0"/>
              <a:t>表中的</a:t>
            </a:r>
            <a:r>
              <a:rPr lang="en-US" altLang="zh-CN" dirty="0"/>
              <a:t>1CH</a:t>
            </a:r>
            <a:r>
              <a:rPr lang="zh-CN" altLang="en-US" dirty="0"/>
              <a:t>处可得知结构表结构的总数，其中</a:t>
            </a:r>
            <a:r>
              <a:rPr lang="en-US" altLang="zh-CN" dirty="0"/>
              <a:t>Type 0</a:t>
            </a:r>
            <a:r>
              <a:rPr lang="zh-CN" altLang="en-US" dirty="0"/>
              <a:t>就是</a:t>
            </a:r>
            <a:r>
              <a:rPr lang="en-US" altLang="zh-CN" dirty="0"/>
              <a:t>BIOS Information</a:t>
            </a:r>
            <a:r>
              <a:rPr lang="zh-CN" altLang="en-US" dirty="0"/>
              <a:t>，</a:t>
            </a:r>
            <a:r>
              <a:rPr lang="en-US" altLang="zh-CN" dirty="0"/>
              <a:t>Type 1</a:t>
            </a:r>
            <a:r>
              <a:rPr lang="zh-CN" altLang="en-US" dirty="0"/>
              <a:t>就是</a:t>
            </a:r>
            <a:r>
              <a:rPr lang="en-US" altLang="zh-CN" dirty="0"/>
              <a:t>System Information</a:t>
            </a:r>
            <a:r>
              <a:rPr lang="zh-CN" altLang="en-US" dirty="0"/>
              <a:t>，关于各个</a:t>
            </a:r>
            <a:r>
              <a:rPr lang="en-US" altLang="zh-CN" dirty="0"/>
              <a:t>Type</a:t>
            </a:r>
            <a:r>
              <a:rPr lang="zh-CN" altLang="en-US" dirty="0"/>
              <a:t>的定义及数据结构请参考</a:t>
            </a:r>
            <a:r>
              <a:rPr lang="en-US" altLang="zh-CN" dirty="0"/>
              <a:t>SMBIOS</a:t>
            </a:r>
            <a:r>
              <a:rPr lang="zh-CN" altLang="en-US" dirty="0"/>
              <a:t>规范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每个</a:t>
            </a:r>
            <a:r>
              <a:rPr lang="en-US" altLang="zh-CN" dirty="0"/>
              <a:t>type</a:t>
            </a:r>
            <a:r>
              <a:rPr lang="zh-CN" altLang="en-US" dirty="0"/>
              <a:t>都分为格式区域和字符串区域</a:t>
            </a:r>
            <a:r>
              <a:rPr lang="en-US" altLang="zh-CN" dirty="0"/>
              <a:t>,</a:t>
            </a:r>
            <a:r>
              <a:rPr lang="zh-CN" altLang="en-US" dirty="0"/>
              <a:t>格式区域就是这个</a:t>
            </a:r>
            <a:r>
              <a:rPr lang="en-US" altLang="zh-CN" dirty="0"/>
              <a:t>type</a:t>
            </a:r>
            <a:r>
              <a:rPr lang="zh-CN" altLang="en-US" dirty="0"/>
              <a:t>的基本信息，字符串区域是紧随在格式区域后的一块</a:t>
            </a:r>
            <a:r>
              <a:rPr lang="en-US" altLang="zh-CN" dirty="0"/>
              <a:t>Data,</a:t>
            </a:r>
            <a:r>
              <a:rPr lang="zh-CN" altLang="en-US" dirty="0"/>
              <a:t>长度是不固定的</a:t>
            </a:r>
          </a:p>
          <a:p>
            <a:pPr>
              <a:buFont typeface="Wingdings" panose="05000000000000000000" pitchFamily="2" charset="2"/>
              <a:buChar char="Ø"/>
            </a:pP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1E1DC2B-DDE9-4778-900C-C74EE7140A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98" y="3041191"/>
            <a:ext cx="6427579" cy="161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778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3144676E-08E4-4ECF-88BA-8C530D62A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zh-CN" altLang="en-US" dirty="0"/>
              <a:t>示例：</a:t>
            </a:r>
            <a:r>
              <a:rPr lang="en-US" altLang="zh-CN" dirty="0"/>
              <a:t>Type 0</a:t>
            </a:r>
            <a:endParaRPr lang="zh-CN" altLang="en-US" dirty="0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E2A2D224-51E3-4356-9845-9341D353789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5616" y="891996"/>
            <a:ext cx="4197178" cy="3751263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5902FAD-F0C7-4C8C-9ED2-F61F035E9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704" y="184589"/>
            <a:ext cx="4197178" cy="477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0494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E2A2D224-51E3-4356-9845-9341D353789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624" y="904875"/>
            <a:ext cx="6829952" cy="3751263"/>
          </a:xfr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086F65ED-E5C0-4715-AFB3-6AE5E4F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zh-CN" altLang="en-US" dirty="0"/>
              <a:t>示例：</a:t>
            </a:r>
            <a:r>
              <a:rPr lang="en-US" altLang="zh-CN" dirty="0"/>
              <a:t>Type 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65208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3144676E-08E4-4ECF-88BA-8C530D62A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en-US" altLang="zh-CN" dirty="0"/>
              <a:t>End of Table – Type 127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D91E99-6404-4E06-A82A-EB788A459E4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Type 0</a:t>
            </a:r>
            <a:r>
              <a:rPr lang="zh-CN" altLang="en-US" dirty="0"/>
              <a:t>到</a:t>
            </a:r>
            <a:r>
              <a:rPr lang="en-US" altLang="zh-CN" dirty="0"/>
              <a:t>127 </a:t>
            </a:r>
            <a:r>
              <a:rPr lang="zh-CN" altLang="en-US" dirty="0"/>
              <a:t>（</a:t>
            </a:r>
            <a:r>
              <a:rPr lang="en-US" altLang="zh-CN" dirty="0"/>
              <a:t>0 - 7Fh</a:t>
            </a:r>
            <a:r>
              <a:rPr lang="zh-CN" altLang="en-US" dirty="0"/>
              <a:t>）为</a:t>
            </a:r>
            <a:r>
              <a:rPr lang="en-US" altLang="zh-CN" dirty="0"/>
              <a:t>SMBIOS</a:t>
            </a:r>
            <a:r>
              <a:rPr lang="zh-CN" altLang="en-US" dirty="0"/>
              <a:t>规范保留并由其定义。</a:t>
            </a:r>
            <a:r>
              <a:rPr lang="en-US" altLang="zh-CN" dirty="0"/>
              <a:t>Type 128</a:t>
            </a:r>
            <a:r>
              <a:rPr lang="zh-CN" altLang="en-US" dirty="0"/>
              <a:t>到</a:t>
            </a:r>
            <a:r>
              <a:rPr lang="en-US" altLang="zh-CN" dirty="0"/>
              <a:t>256</a:t>
            </a:r>
            <a:r>
              <a:rPr lang="zh-CN" altLang="en-US" dirty="0"/>
              <a:t>（</a:t>
            </a:r>
            <a:r>
              <a:rPr lang="en-US" altLang="zh-CN" dirty="0"/>
              <a:t>80h – </a:t>
            </a:r>
            <a:r>
              <a:rPr lang="en-US" altLang="zh-CN" dirty="0" err="1"/>
              <a:t>FFh</a:t>
            </a:r>
            <a:r>
              <a:rPr lang="zh-CN" altLang="en-US" dirty="0"/>
              <a:t>）可用于系统和</a:t>
            </a:r>
            <a:r>
              <a:rPr lang="en-US" altLang="zh-CN" dirty="0"/>
              <a:t>OEM</a:t>
            </a:r>
            <a:r>
              <a:rPr lang="zh-CN" altLang="en-US" dirty="0"/>
              <a:t>使用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EB1F376-1D0C-49C7-BDA8-6EB3C75E0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151" y="2572544"/>
            <a:ext cx="7135221" cy="149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222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3144676E-08E4-4ECF-88BA-8C530D62A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en-US" altLang="zh-CN" dirty="0"/>
              <a:t>End of Table – Type 127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1DBC4FE-DF93-4DA3-8A98-FF9E6F96BDE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899" y="904875"/>
            <a:ext cx="6797401" cy="3751263"/>
          </a:xfrm>
        </p:spPr>
      </p:pic>
    </p:spTree>
    <p:extLst>
      <p:ext uri="{BB962C8B-B14F-4D97-AF65-F5344CB8AC3E}">
        <p14:creationId xmlns:p14="http://schemas.microsoft.com/office/powerpoint/2010/main" val="19142559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3144676E-08E4-4ECF-88BA-8C530D62A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en-US" altLang="zh-CN" dirty="0"/>
              <a:t>SMBIOS Protocol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176E1CA-297A-412B-AAB9-72EAC31D84C0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94" y="1142528"/>
            <a:ext cx="8585200" cy="2760800"/>
          </a:xfrm>
        </p:spPr>
      </p:pic>
    </p:spTree>
    <p:extLst>
      <p:ext uri="{BB962C8B-B14F-4D97-AF65-F5344CB8AC3E}">
        <p14:creationId xmlns:p14="http://schemas.microsoft.com/office/powerpoint/2010/main" val="1985229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3144676E-08E4-4ECF-88BA-8C530D62A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en-US" altLang="zh-CN" dirty="0"/>
              <a:t>SMBIOS Protocol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176E1CA-297A-412B-AAB9-72EAC31D84C0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0194" y="1732186"/>
            <a:ext cx="8585200" cy="1581483"/>
          </a:xfrm>
        </p:spPr>
      </p:pic>
    </p:spTree>
    <p:extLst>
      <p:ext uri="{BB962C8B-B14F-4D97-AF65-F5344CB8AC3E}">
        <p14:creationId xmlns:p14="http://schemas.microsoft.com/office/powerpoint/2010/main" val="2340592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内容占位符 7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SMBIOS</a:t>
            </a:r>
            <a:r>
              <a:rPr lang="zh-CN" altLang="en-US" dirty="0"/>
              <a:t>简介</a:t>
            </a:r>
          </a:p>
        </p:txBody>
      </p:sp>
      <p:sp>
        <p:nvSpPr>
          <p:cNvPr id="75" name="内容占位符 74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en-US" altLang="zh-CN" dirty="0"/>
              <a:t>SMBIOS</a:t>
            </a:r>
            <a:r>
              <a:rPr lang="zh-CN" altLang="en-US" dirty="0"/>
              <a:t>访问</a:t>
            </a:r>
          </a:p>
        </p:txBody>
      </p:sp>
      <p:sp>
        <p:nvSpPr>
          <p:cNvPr id="76" name="内容占位符 75"/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altLang="zh-CN" dirty="0"/>
              <a:t>SMBIOS Types</a:t>
            </a:r>
            <a:r>
              <a:rPr lang="zh-CN" altLang="en-US" dirty="0"/>
              <a:t>定义</a:t>
            </a:r>
          </a:p>
        </p:txBody>
      </p:sp>
      <p:sp>
        <p:nvSpPr>
          <p:cNvPr id="77" name="内容占位符 76"/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altLang="zh-CN" dirty="0"/>
              <a:t>SMBIOS Protocol</a:t>
            </a:r>
            <a:endParaRPr lang="zh-CN" altLang="en-US" dirty="0"/>
          </a:p>
        </p:txBody>
      </p:sp>
      <p:sp>
        <p:nvSpPr>
          <p:cNvPr id="78" name="内容占位符 77"/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r>
              <a:rPr lang="zh-CN" altLang="en-US" dirty="0"/>
              <a:t>作业</a:t>
            </a:r>
          </a:p>
        </p:txBody>
      </p:sp>
      <p:sp>
        <p:nvSpPr>
          <p:cNvPr id="8" name="等腰三角形 7"/>
          <p:cNvSpPr/>
          <p:nvPr/>
        </p:nvSpPr>
        <p:spPr>
          <a:xfrm rot="5400000">
            <a:off x="1691325" y="1595925"/>
            <a:ext cx="180000" cy="180000"/>
          </a:xfrm>
          <a:prstGeom prst="triangle">
            <a:avLst/>
          </a:prstGeom>
          <a:gradFill flip="none" rotWithShape="1">
            <a:gsLst>
              <a:gs pos="54000">
                <a:schemeClr val="bg1">
                  <a:lumMod val="85000"/>
                </a:schemeClr>
              </a:gs>
              <a:gs pos="38000">
                <a:schemeClr val="bg1">
                  <a:lumMod val="95000"/>
                </a:schemeClr>
              </a:gs>
              <a:gs pos="22000">
                <a:schemeClr val="bg1">
                  <a:lumMod val="75000"/>
                </a:schemeClr>
              </a:gs>
              <a:gs pos="47000">
                <a:schemeClr val="bg1"/>
              </a:gs>
              <a:gs pos="77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等腰三角形 9"/>
          <p:cNvSpPr/>
          <p:nvPr/>
        </p:nvSpPr>
        <p:spPr>
          <a:xfrm rot="5400000">
            <a:off x="1691325" y="2070585"/>
            <a:ext cx="180000" cy="180000"/>
          </a:xfrm>
          <a:prstGeom prst="triangle">
            <a:avLst/>
          </a:prstGeom>
          <a:gradFill flip="none" rotWithShape="1">
            <a:gsLst>
              <a:gs pos="54000">
                <a:schemeClr val="bg1">
                  <a:lumMod val="85000"/>
                </a:schemeClr>
              </a:gs>
              <a:gs pos="38000">
                <a:schemeClr val="bg1">
                  <a:lumMod val="95000"/>
                </a:schemeClr>
              </a:gs>
              <a:gs pos="22000">
                <a:schemeClr val="bg1">
                  <a:lumMod val="75000"/>
                </a:schemeClr>
              </a:gs>
              <a:gs pos="47000">
                <a:schemeClr val="bg1"/>
              </a:gs>
              <a:gs pos="77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等腰三角形 10"/>
          <p:cNvSpPr/>
          <p:nvPr/>
        </p:nvSpPr>
        <p:spPr>
          <a:xfrm rot="5400000">
            <a:off x="1691325" y="2545245"/>
            <a:ext cx="180000" cy="180000"/>
          </a:xfrm>
          <a:prstGeom prst="triangle">
            <a:avLst/>
          </a:prstGeom>
          <a:gradFill flip="none" rotWithShape="1">
            <a:gsLst>
              <a:gs pos="54000">
                <a:schemeClr val="bg1">
                  <a:lumMod val="85000"/>
                </a:schemeClr>
              </a:gs>
              <a:gs pos="38000">
                <a:schemeClr val="bg1">
                  <a:lumMod val="95000"/>
                </a:schemeClr>
              </a:gs>
              <a:gs pos="22000">
                <a:schemeClr val="bg1">
                  <a:lumMod val="75000"/>
                </a:schemeClr>
              </a:gs>
              <a:gs pos="47000">
                <a:schemeClr val="bg1"/>
              </a:gs>
              <a:gs pos="77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2" name="等腰三角形 11"/>
          <p:cNvSpPr/>
          <p:nvPr/>
        </p:nvSpPr>
        <p:spPr>
          <a:xfrm rot="5400000">
            <a:off x="1691325" y="3019905"/>
            <a:ext cx="180000" cy="180000"/>
          </a:xfrm>
          <a:prstGeom prst="triangle">
            <a:avLst/>
          </a:prstGeom>
          <a:gradFill flip="none" rotWithShape="1">
            <a:gsLst>
              <a:gs pos="54000">
                <a:schemeClr val="bg1">
                  <a:lumMod val="85000"/>
                </a:schemeClr>
              </a:gs>
              <a:gs pos="38000">
                <a:schemeClr val="bg1">
                  <a:lumMod val="95000"/>
                </a:schemeClr>
              </a:gs>
              <a:gs pos="22000">
                <a:schemeClr val="bg1">
                  <a:lumMod val="75000"/>
                </a:schemeClr>
              </a:gs>
              <a:gs pos="47000">
                <a:schemeClr val="bg1"/>
              </a:gs>
              <a:gs pos="77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3" name="等腰三角形 12"/>
          <p:cNvSpPr/>
          <p:nvPr/>
        </p:nvSpPr>
        <p:spPr>
          <a:xfrm rot="5400000">
            <a:off x="1691325" y="3494565"/>
            <a:ext cx="180000" cy="180000"/>
          </a:xfrm>
          <a:prstGeom prst="triangle">
            <a:avLst/>
          </a:prstGeom>
          <a:gradFill flip="none" rotWithShape="1">
            <a:gsLst>
              <a:gs pos="54000">
                <a:schemeClr val="bg1">
                  <a:lumMod val="85000"/>
                </a:schemeClr>
              </a:gs>
              <a:gs pos="38000">
                <a:schemeClr val="bg1">
                  <a:lumMod val="95000"/>
                </a:schemeClr>
              </a:gs>
              <a:gs pos="22000">
                <a:schemeClr val="bg1">
                  <a:lumMod val="75000"/>
                </a:schemeClr>
              </a:gs>
              <a:gs pos="47000">
                <a:schemeClr val="bg1"/>
              </a:gs>
              <a:gs pos="77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9DCCB6-5D4B-451B-9CDD-50C855FD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作业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315A63-5940-4819-8018-E2D25CC60A0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BIOS SETUP</a:t>
            </a:r>
            <a:r>
              <a:rPr lang="zh-CN" altLang="en-US" dirty="0"/>
              <a:t>页面显示并解析</a:t>
            </a:r>
            <a:r>
              <a:rPr lang="en-US" altLang="zh-CN" dirty="0"/>
              <a:t>SMBIOS type 0 &amp; 1</a:t>
            </a:r>
            <a:r>
              <a:rPr lang="zh-CN" altLang="en-US"/>
              <a:t>信息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8114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SMBIOS</a:t>
            </a:r>
            <a:r>
              <a:rPr lang="zh-CN" altLang="en-US" dirty="0"/>
              <a:t>简介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4"/>
          </p:nvPr>
        </p:nvSpPr>
        <p:spPr>
          <a:xfrm>
            <a:off x="253980" y="904875"/>
            <a:ext cx="8585565" cy="416210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SMBIOS</a:t>
            </a:r>
            <a:r>
              <a:rPr lang="zh-CN" altLang="en-US" dirty="0"/>
              <a:t>全称为系统管理</a:t>
            </a:r>
            <a:r>
              <a:rPr lang="en-US" altLang="zh-CN" dirty="0"/>
              <a:t>BIOS</a:t>
            </a:r>
            <a:r>
              <a:rPr lang="zh-CN" altLang="en-US" dirty="0"/>
              <a:t>（</a:t>
            </a:r>
            <a:r>
              <a:rPr lang="en-US" altLang="zh-CN" dirty="0"/>
              <a:t>System Management BIOS</a:t>
            </a:r>
            <a:r>
              <a:rPr lang="zh-CN" altLang="en-US" dirty="0"/>
              <a:t>）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SMBIOS</a:t>
            </a:r>
            <a:r>
              <a:rPr lang="zh-CN" altLang="en-US" dirty="0"/>
              <a:t>是由</a:t>
            </a:r>
            <a:r>
              <a:rPr lang="en-US" altLang="zh-CN" dirty="0"/>
              <a:t>DMTF</a:t>
            </a:r>
            <a:r>
              <a:rPr lang="zh-CN" altLang="en-US" dirty="0"/>
              <a:t>组织推出，首个通过系统固件传递管理信息的标准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在</a:t>
            </a:r>
            <a:r>
              <a:rPr lang="en-US" altLang="zh-CN" dirty="0"/>
              <a:t>OS-present</a:t>
            </a:r>
            <a:r>
              <a:rPr lang="zh-CN" altLang="en-US" dirty="0"/>
              <a:t>、</a:t>
            </a:r>
            <a:r>
              <a:rPr lang="en-US" altLang="zh-CN" dirty="0"/>
              <a:t>OS-absent</a:t>
            </a:r>
            <a:r>
              <a:rPr lang="zh-CN" altLang="en-US" dirty="0"/>
              <a:t>及</a:t>
            </a:r>
            <a:r>
              <a:rPr lang="en-US" altLang="zh-CN" dirty="0"/>
              <a:t>pre-OS</a:t>
            </a:r>
            <a:r>
              <a:rPr lang="zh-CN" altLang="en-US" dirty="0"/>
              <a:t>环境中，</a:t>
            </a:r>
            <a:r>
              <a:rPr lang="en-US" altLang="zh-CN" dirty="0"/>
              <a:t>SMBIOS</a:t>
            </a:r>
            <a:r>
              <a:rPr lang="zh-CN" altLang="en-US" dirty="0"/>
              <a:t>提供了一个母版，并为系统供应商提供了一个标准格式，用来表示产品的管理信息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SMBIOS</a:t>
            </a:r>
            <a:r>
              <a:rPr lang="zh-CN" altLang="en-US" dirty="0"/>
              <a:t>最初的设计是采用英特尔</a:t>
            </a:r>
            <a:r>
              <a:rPr lang="en-US" altLang="zh-CN" dirty="0"/>
              <a:t>®</a:t>
            </a:r>
            <a:r>
              <a:rPr lang="zh-CN" altLang="en-US" dirty="0"/>
              <a:t>处理器架构系统，然而现在</a:t>
            </a:r>
            <a:r>
              <a:rPr lang="en-US" altLang="zh-CN" dirty="0"/>
              <a:t>SMBIOS</a:t>
            </a:r>
            <a:r>
              <a:rPr lang="zh-CN" altLang="en-US" dirty="0"/>
              <a:t>支持</a:t>
            </a:r>
            <a:r>
              <a:rPr lang="en-US" altLang="zh-CN" dirty="0"/>
              <a:t>IA-32</a:t>
            </a:r>
            <a:r>
              <a:rPr lang="zh-CN" altLang="en-US" dirty="0"/>
              <a:t>（</a:t>
            </a:r>
            <a:r>
              <a:rPr lang="en-US" altLang="zh-CN" dirty="0"/>
              <a:t>X86</a:t>
            </a:r>
            <a:r>
              <a:rPr lang="zh-CN" altLang="en-US" dirty="0"/>
              <a:t>）、</a:t>
            </a:r>
            <a:r>
              <a:rPr lang="en-US" altLang="zh-CN" dirty="0"/>
              <a:t>x64</a:t>
            </a:r>
            <a:r>
              <a:rPr lang="zh-CN" altLang="en-US" dirty="0"/>
              <a:t>（</a:t>
            </a:r>
            <a:r>
              <a:rPr lang="en-US" altLang="zh-CN" dirty="0"/>
              <a:t>x86-64</a:t>
            </a:r>
            <a:r>
              <a:rPr lang="zh-CN" altLang="en-US" dirty="0"/>
              <a:t>、</a:t>
            </a:r>
            <a:r>
              <a:rPr lang="en-US" altLang="zh-CN" dirty="0"/>
              <a:t>Intel64</a:t>
            </a:r>
            <a:r>
              <a:rPr lang="zh-CN" altLang="en-US" dirty="0"/>
              <a:t>、</a:t>
            </a:r>
            <a:r>
              <a:rPr lang="en-US" altLang="zh-CN" dirty="0"/>
              <a:t>AMD64</a:t>
            </a:r>
            <a:r>
              <a:rPr lang="zh-CN" altLang="en-US" dirty="0"/>
              <a:t>、</a:t>
            </a:r>
            <a:r>
              <a:rPr lang="en-US" altLang="zh-CN" dirty="0"/>
              <a:t>EM64T</a:t>
            </a:r>
            <a:r>
              <a:rPr lang="zh-CN" altLang="en-US" dirty="0"/>
              <a:t>）、</a:t>
            </a:r>
            <a:r>
              <a:rPr lang="en-US" altLang="zh-CN" dirty="0"/>
              <a:t>Intel® Itanium® architecture</a:t>
            </a:r>
            <a:r>
              <a:rPr lang="zh-CN" altLang="en-US" dirty="0"/>
              <a:t>、</a:t>
            </a:r>
            <a:r>
              <a:rPr lang="en-US" altLang="zh-CN" dirty="0"/>
              <a:t>32-bit ARM</a:t>
            </a:r>
            <a:r>
              <a:rPr lang="zh-CN" altLang="en-US" dirty="0"/>
              <a:t>（</a:t>
            </a:r>
            <a:r>
              <a:rPr lang="en-US" altLang="zh-CN" dirty="0"/>
              <a:t>Aarch32</a:t>
            </a:r>
            <a:r>
              <a:rPr lang="zh-CN" altLang="en-US" dirty="0"/>
              <a:t>）及</a:t>
            </a:r>
            <a:r>
              <a:rPr lang="en-US" altLang="zh-CN" dirty="0"/>
              <a:t>64-bit ARM</a:t>
            </a:r>
            <a:r>
              <a:rPr lang="zh-CN" altLang="en-US" dirty="0"/>
              <a:t>（</a:t>
            </a:r>
            <a:r>
              <a:rPr lang="en-US" altLang="zh-CN" dirty="0"/>
              <a:t>Aarch64</a:t>
            </a:r>
            <a:r>
              <a:rPr lang="zh-CN" altLang="en-US" dirty="0"/>
              <a:t>）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SMBIOS</a:t>
            </a:r>
            <a:r>
              <a:rPr lang="zh-CN" altLang="en-US" dirty="0"/>
              <a:t>定义了诸多的</a:t>
            </a:r>
            <a:r>
              <a:rPr lang="en-US" altLang="zh-CN" dirty="0"/>
              <a:t>Type</a:t>
            </a:r>
            <a:r>
              <a:rPr lang="zh-CN" altLang="en-US" dirty="0"/>
              <a:t>，通过这些</a:t>
            </a:r>
            <a:r>
              <a:rPr lang="en-US" altLang="zh-CN" dirty="0"/>
              <a:t>Type</a:t>
            </a:r>
            <a:r>
              <a:rPr lang="zh-CN" altLang="en-US" dirty="0"/>
              <a:t>用户可以了解系统信息，如</a:t>
            </a:r>
            <a:r>
              <a:rPr lang="en-US" altLang="zh-CN" dirty="0"/>
              <a:t>BIOS</a:t>
            </a:r>
            <a:r>
              <a:rPr lang="zh-CN" altLang="en-US" dirty="0"/>
              <a:t>信息、设备制造商、</a:t>
            </a:r>
            <a:r>
              <a:rPr lang="en-US" altLang="zh-CN" dirty="0"/>
              <a:t>CPU</a:t>
            </a:r>
            <a:r>
              <a:rPr lang="zh-CN" altLang="en-US" dirty="0"/>
              <a:t>、内存等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DMI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4"/>
          </p:nvPr>
        </p:nvSpPr>
        <p:spPr>
          <a:xfrm>
            <a:off x="253980" y="904875"/>
            <a:ext cx="8585565" cy="416210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DMI</a:t>
            </a:r>
            <a:r>
              <a:rPr lang="zh-CN" altLang="en-US" dirty="0"/>
              <a:t>全称为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桌面管理界面</a:t>
            </a:r>
            <a:r>
              <a:rPr lang="zh-CN" altLang="en-US" dirty="0"/>
              <a:t>（</a:t>
            </a:r>
            <a:r>
              <a:rPr lang="en-US" altLang="zh-CN" dirty="0"/>
              <a:t>Desktop Management Interface</a:t>
            </a:r>
            <a:r>
              <a:rPr lang="zh-CN" altLang="en-US" dirty="0"/>
              <a:t>）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DMI</a:t>
            </a:r>
            <a:r>
              <a:rPr lang="zh-CN" altLang="en-US" dirty="0"/>
              <a:t>也是由</a:t>
            </a:r>
            <a:r>
              <a:rPr lang="en-US" altLang="zh-CN" dirty="0"/>
              <a:t>DMTF</a:t>
            </a:r>
            <a:r>
              <a:rPr lang="zh-CN" altLang="en-US" dirty="0"/>
              <a:t>组织推出，帮助收集电脑系统信息的管理系统，用来让系统保存自身及外围设备相关数据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通过</a:t>
            </a:r>
            <a:r>
              <a:rPr lang="en-US" altLang="zh-CN" dirty="0"/>
              <a:t>DMI</a:t>
            </a:r>
            <a:r>
              <a:rPr lang="zh-CN" altLang="en-US" dirty="0"/>
              <a:t>可以在操作系统级查询到包括 </a:t>
            </a:r>
            <a:r>
              <a:rPr lang="en-US" altLang="zh-CN" dirty="0"/>
              <a:t>CPU</a:t>
            </a:r>
            <a:r>
              <a:rPr lang="zh-CN" altLang="en-US" dirty="0"/>
              <a:t>、内存、</a:t>
            </a:r>
            <a:r>
              <a:rPr lang="en-US" altLang="zh-CN" dirty="0"/>
              <a:t>I</a:t>
            </a:r>
            <a:r>
              <a:rPr lang="zh-CN" altLang="en-US" dirty="0"/>
              <a:t>／</a:t>
            </a:r>
            <a:r>
              <a:rPr lang="en-US" altLang="zh-CN" dirty="0"/>
              <a:t>O</a:t>
            </a:r>
            <a:r>
              <a:rPr lang="zh-CN" altLang="en-US" dirty="0"/>
              <a:t>扩展槽等在内的系统配置信息（不用进入</a:t>
            </a:r>
            <a:r>
              <a:rPr lang="en-US" altLang="zh-CN" dirty="0"/>
              <a:t>BIOS</a:t>
            </a:r>
            <a:r>
              <a:rPr lang="zh-CN" altLang="en-US" dirty="0"/>
              <a:t>）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DMI</a:t>
            </a:r>
            <a:r>
              <a:rPr lang="zh-CN" altLang="en-US" dirty="0"/>
              <a:t>通常将上述信息存储在</a:t>
            </a:r>
            <a:r>
              <a:rPr lang="en-US" altLang="zh-CN" dirty="0"/>
              <a:t>BIOS</a:t>
            </a:r>
            <a:r>
              <a:rPr lang="zh-CN" altLang="en-US" dirty="0"/>
              <a:t>中一个</a:t>
            </a:r>
            <a:r>
              <a:rPr lang="en-US" altLang="zh-CN" dirty="0"/>
              <a:t>4KB</a:t>
            </a:r>
            <a:r>
              <a:rPr lang="zh-CN" altLang="en-US" dirty="0"/>
              <a:t>大小的</a:t>
            </a:r>
            <a:r>
              <a:rPr lang="en-US" altLang="zh-CN" dirty="0"/>
              <a:t>DMI</a:t>
            </a:r>
            <a:r>
              <a:rPr lang="zh-CN" altLang="en-US" dirty="0"/>
              <a:t>数据区，物理地址为</a:t>
            </a:r>
            <a:r>
              <a:rPr lang="en-US" altLang="zh-CN" dirty="0"/>
              <a:t>0xF0000-0xFFFFF</a:t>
            </a:r>
            <a:r>
              <a:rPr lang="zh-CN" altLang="en-US" dirty="0"/>
              <a:t>之间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目前</a:t>
            </a:r>
            <a:r>
              <a:rPr lang="en-US" altLang="zh-CN" dirty="0"/>
              <a:t>DMI</a:t>
            </a:r>
            <a:r>
              <a:rPr lang="zh-CN" altLang="en-US" dirty="0"/>
              <a:t>（应用于</a:t>
            </a:r>
            <a:r>
              <a:rPr lang="en-US" altLang="zh-CN" dirty="0"/>
              <a:t>Legacy</a:t>
            </a:r>
            <a:r>
              <a:rPr lang="zh-CN" altLang="en-US" dirty="0"/>
              <a:t>系统）基本已被</a:t>
            </a:r>
            <a:r>
              <a:rPr lang="en-US" altLang="zh-CN" dirty="0"/>
              <a:t>SMBIOS</a:t>
            </a:r>
            <a:r>
              <a:rPr lang="zh-CN" altLang="en-US" dirty="0"/>
              <a:t>概念替换，但有些工具仍可以看到</a:t>
            </a:r>
            <a:r>
              <a:rPr lang="en-US" altLang="zh-CN" dirty="0"/>
              <a:t>DMI</a:t>
            </a:r>
            <a:r>
              <a:rPr lang="zh-CN" altLang="en-US" dirty="0"/>
              <a:t>字样，如</a:t>
            </a:r>
            <a:r>
              <a:rPr lang="en-US" altLang="zh-CN" dirty="0"/>
              <a:t>Linux</a:t>
            </a:r>
            <a:r>
              <a:rPr lang="zh-CN" altLang="en-US" dirty="0"/>
              <a:t>下的</a:t>
            </a:r>
            <a:r>
              <a:rPr lang="en-US" altLang="zh-CN" dirty="0" err="1"/>
              <a:t>dmidecode</a:t>
            </a:r>
            <a:r>
              <a:rPr lang="zh-CN" altLang="en-US" dirty="0"/>
              <a:t>、</a:t>
            </a:r>
            <a:r>
              <a:rPr lang="en-US" altLang="zh-CN" dirty="0"/>
              <a:t>AMI</a:t>
            </a:r>
            <a:r>
              <a:rPr lang="zh-CN" altLang="en-US" dirty="0"/>
              <a:t>的</a:t>
            </a:r>
            <a:r>
              <a:rPr lang="en-US" altLang="zh-CN" dirty="0" err="1"/>
              <a:t>DmiEdit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9946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SMBIOS</a:t>
            </a:r>
            <a:r>
              <a:rPr lang="zh-CN" altLang="en-US" dirty="0"/>
              <a:t>访问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4"/>
          </p:nvPr>
        </p:nvSpPr>
        <p:spPr>
          <a:xfrm>
            <a:off x="253980" y="904875"/>
            <a:ext cx="8585565" cy="416210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通过</a:t>
            </a:r>
            <a:r>
              <a:rPr lang="en-US" altLang="zh-CN" dirty="0"/>
              <a:t>Plug-and-Play</a:t>
            </a:r>
            <a:r>
              <a:rPr lang="zh-CN" altLang="en-US" dirty="0"/>
              <a:t>（即插即用）功能接口访问</a:t>
            </a:r>
            <a:r>
              <a:rPr lang="en-US" altLang="zh-CN" dirty="0"/>
              <a:t>SMBIOS</a:t>
            </a:r>
            <a:r>
              <a:rPr lang="zh-CN" altLang="en-US" dirty="0"/>
              <a:t>，在</a:t>
            </a:r>
            <a:r>
              <a:rPr lang="en-US" altLang="zh-CN" dirty="0"/>
              <a:t>SMBIOS 2.0</a:t>
            </a:r>
            <a:r>
              <a:rPr lang="zh-CN" altLang="en-US" dirty="0"/>
              <a:t>版本定义了该方法，</a:t>
            </a:r>
            <a:r>
              <a:rPr lang="en-US" altLang="zh-CN" dirty="0"/>
              <a:t>SMBIOS 2.3.2</a:t>
            </a:r>
            <a:r>
              <a:rPr lang="zh-CN" altLang="en-US" dirty="0"/>
              <a:t>开始不再被推荐使用，</a:t>
            </a:r>
            <a:r>
              <a:rPr lang="en-US" altLang="zh-CN" dirty="0"/>
              <a:t>SMBIOS 2.7</a:t>
            </a:r>
            <a:r>
              <a:rPr lang="zh-CN" altLang="en-US" dirty="0"/>
              <a:t>版本中移除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目前</a:t>
            </a:r>
            <a:r>
              <a:rPr lang="en-US" altLang="zh-CN" dirty="0"/>
              <a:t>SMBIOS</a:t>
            </a:r>
            <a:r>
              <a:rPr lang="zh-CN" altLang="en-US" dirty="0"/>
              <a:t>唯一访问方法是一个基于表的方法，在</a:t>
            </a:r>
            <a:r>
              <a:rPr lang="en-US" altLang="zh-CN" dirty="0"/>
              <a:t>SMBIOS 2.1</a:t>
            </a:r>
            <a:r>
              <a:rPr lang="zh-CN" altLang="en-US" dirty="0"/>
              <a:t>版本中定义。这张表叫做 </a:t>
            </a:r>
            <a:r>
              <a:rPr lang="en-US" altLang="zh-CN" dirty="0"/>
              <a:t>SMBIOS Entry Point Structure</a:t>
            </a:r>
            <a:r>
              <a:rPr lang="zh-CN" altLang="en-US" dirty="0"/>
              <a:t>（</a:t>
            </a:r>
            <a:r>
              <a:rPr lang="en-US" altLang="zh-CN" dirty="0"/>
              <a:t>EPS</a:t>
            </a:r>
            <a:r>
              <a:rPr lang="zh-CN" altLang="en-US" dirty="0"/>
              <a:t>），由</a:t>
            </a:r>
            <a:r>
              <a:rPr lang="en-US" altLang="zh-CN" dirty="0"/>
              <a:t>BIOS</a:t>
            </a:r>
            <a:r>
              <a:rPr lang="zh-CN" altLang="en-US" dirty="0"/>
              <a:t>创建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20612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F6BBDB35-31CA-4270-827A-A8259F482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en-US" altLang="zh-CN" dirty="0"/>
              <a:t>SMBIOS V2.xx</a:t>
            </a:r>
            <a:endParaRPr lang="zh-CN" altLang="en-US" dirty="0"/>
          </a:p>
        </p:txBody>
      </p:sp>
      <p:pic>
        <p:nvPicPr>
          <p:cNvPr id="11" name="内容占位符 6">
            <a:extLst>
              <a:ext uri="{FF2B5EF4-FFF2-40B4-BE49-F238E27FC236}">
                <a16:creationId xmlns:a16="http://schemas.microsoft.com/office/drawing/2014/main" id="{687051CA-8F13-4E5B-A3D9-06F7BE4A3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398" y="3973040"/>
            <a:ext cx="4583577" cy="1172048"/>
          </a:xfrm>
          <a:prstGeom prst="rect">
            <a:avLst/>
          </a:prstGeom>
        </p:spPr>
      </p:pic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F19B66B-0BF7-4365-BFC3-3F63F8C2D019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118" y="78112"/>
            <a:ext cx="4644857" cy="4165478"/>
          </a:xfrm>
        </p:spPr>
      </p:pic>
    </p:spTree>
    <p:extLst>
      <p:ext uri="{BB962C8B-B14F-4D97-AF65-F5344CB8AC3E}">
        <p14:creationId xmlns:p14="http://schemas.microsoft.com/office/powerpoint/2010/main" val="396133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F6BBDB35-31CA-4270-827A-A8259F482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en-US" altLang="zh-CN" dirty="0"/>
              <a:t>SMBIOS V2.xx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8865EE5C-58FE-45C4-B599-DF6F3B713E3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11" y="904875"/>
            <a:ext cx="7234578" cy="3751263"/>
          </a:xfrm>
        </p:spPr>
      </p:pic>
    </p:spTree>
    <p:extLst>
      <p:ext uri="{BB962C8B-B14F-4D97-AF65-F5344CB8AC3E}">
        <p14:creationId xmlns:p14="http://schemas.microsoft.com/office/powerpoint/2010/main" val="586392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EB96050C-AAF4-4EFA-8C5A-0A879B520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en-US" altLang="zh-CN" dirty="0"/>
              <a:t>SMBIOS V3.xx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7FE8C68A-4265-450C-8FFD-32C1FC24A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679" y="3733250"/>
            <a:ext cx="4653009" cy="1141404"/>
          </a:xfrm>
          <a:prstGeom prst="rect">
            <a:avLst/>
          </a:prstGeom>
        </p:spPr>
      </p:pic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BB298768-5170-4176-A11B-C2FE28EEA00C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679" y="321185"/>
            <a:ext cx="4653009" cy="3645507"/>
          </a:xfrm>
        </p:spPr>
      </p:pic>
    </p:spTree>
    <p:extLst>
      <p:ext uri="{BB962C8B-B14F-4D97-AF65-F5344CB8AC3E}">
        <p14:creationId xmlns:p14="http://schemas.microsoft.com/office/powerpoint/2010/main" val="1862816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EB96050C-AAF4-4EFA-8C5A-0A879B520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602" y="78111"/>
            <a:ext cx="7355373" cy="486150"/>
          </a:xfrm>
        </p:spPr>
        <p:txBody>
          <a:bodyPr/>
          <a:lstStyle/>
          <a:p>
            <a:r>
              <a:rPr lang="en-US" altLang="zh-CN" dirty="0"/>
              <a:t>SMBIOS V3.xx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520CBCC-993D-4AAA-AD06-960D6F54240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884" y="1599241"/>
            <a:ext cx="7573432" cy="2362530"/>
          </a:xfrm>
        </p:spPr>
      </p:pic>
    </p:spTree>
    <p:extLst>
      <p:ext uri="{BB962C8B-B14F-4D97-AF65-F5344CB8AC3E}">
        <p14:creationId xmlns:p14="http://schemas.microsoft.com/office/powerpoint/2010/main" val="1762370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2">
      <a:dk1>
        <a:srgbClr val="111111"/>
      </a:dk1>
      <a:lt1>
        <a:sysClr val="window" lastClr="FFFFFF"/>
      </a:lt1>
      <a:dk2>
        <a:srgbClr val="B01D23"/>
      </a:dk2>
      <a:lt2>
        <a:srgbClr val="F1ADB0"/>
      </a:lt2>
      <a:accent1>
        <a:srgbClr val="B01D23"/>
      </a:accent1>
      <a:accent2>
        <a:srgbClr val="00B0F0"/>
      </a:accent2>
      <a:accent3>
        <a:srgbClr val="FFC000"/>
      </a:accent3>
      <a:accent4>
        <a:srgbClr val="CC00FF"/>
      </a:accent4>
      <a:accent5>
        <a:srgbClr val="C00000"/>
      </a:accent5>
      <a:accent6>
        <a:srgbClr val="92D050"/>
      </a:accent6>
      <a:hlink>
        <a:srgbClr val="1068B2"/>
      </a:hlink>
      <a:folHlink>
        <a:srgbClr val="7F7F7F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自定义 2">
      <a:dk1>
        <a:srgbClr val="111111"/>
      </a:dk1>
      <a:lt1>
        <a:sysClr val="window" lastClr="FFFFFF"/>
      </a:lt1>
      <a:dk2>
        <a:srgbClr val="B01D23"/>
      </a:dk2>
      <a:lt2>
        <a:srgbClr val="F1ADB0"/>
      </a:lt2>
      <a:accent1>
        <a:srgbClr val="B01D23"/>
      </a:accent1>
      <a:accent2>
        <a:srgbClr val="00B0F0"/>
      </a:accent2>
      <a:accent3>
        <a:srgbClr val="FFC000"/>
      </a:accent3>
      <a:accent4>
        <a:srgbClr val="CC00FF"/>
      </a:accent4>
      <a:accent5>
        <a:srgbClr val="C00000"/>
      </a:accent5>
      <a:accent6>
        <a:srgbClr val="92D050"/>
      </a:accent6>
      <a:hlink>
        <a:srgbClr val="1068B2"/>
      </a:hlink>
      <a:folHlink>
        <a:srgbClr val="7F7F7F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11290</TotalTime>
  <Words>666</Words>
  <Application>Microsoft Office PowerPoint</Application>
  <PresentationFormat>自定义</PresentationFormat>
  <Paragraphs>60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-apple-system</vt:lpstr>
      <vt:lpstr>等线</vt:lpstr>
      <vt:lpstr>等线</vt:lpstr>
      <vt:lpstr>DengXian Light</vt:lpstr>
      <vt:lpstr>STXingkai</vt:lpstr>
      <vt:lpstr>微软雅黑</vt:lpstr>
      <vt:lpstr>Arial</vt:lpstr>
      <vt:lpstr>Wingdings</vt:lpstr>
      <vt:lpstr>Office 主题​​</vt:lpstr>
      <vt:lpstr>4_自定义设计方案</vt:lpstr>
      <vt:lpstr>1_Office 主题​​</vt:lpstr>
      <vt:lpstr>PowerPoint 演示文稿</vt:lpstr>
      <vt:lpstr>PowerPoint 演示文稿</vt:lpstr>
      <vt:lpstr>SMBIOS简介</vt:lpstr>
      <vt:lpstr>DMI</vt:lpstr>
      <vt:lpstr>SMBIOS访问</vt:lpstr>
      <vt:lpstr>SMBIOS V2.xx</vt:lpstr>
      <vt:lpstr>SMBIOS V2.xx</vt:lpstr>
      <vt:lpstr>SMBIOS V3.xx</vt:lpstr>
      <vt:lpstr>SMBIOS V3.xx</vt:lpstr>
      <vt:lpstr>SMBIOS访问</vt:lpstr>
      <vt:lpstr>SMBIOS访问</vt:lpstr>
      <vt:lpstr>SMBIOS Types定义</vt:lpstr>
      <vt:lpstr>SMBIOS Types定义</vt:lpstr>
      <vt:lpstr>示例：Type 0</vt:lpstr>
      <vt:lpstr>示例：Type 0</vt:lpstr>
      <vt:lpstr>End of Table – Type 127</vt:lpstr>
      <vt:lpstr>End of Table – Type 127</vt:lpstr>
      <vt:lpstr>SMBIOS Protocol</vt:lpstr>
      <vt:lpstr>SMBIOS Protocol</vt:lpstr>
      <vt:lpstr>作业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DLE</dc:creator>
  <cp:lastModifiedBy>Justin Hu</cp:lastModifiedBy>
  <cp:revision>243</cp:revision>
  <dcterms:created xsi:type="dcterms:W3CDTF">2020-01-18T02:25:00Z</dcterms:created>
  <dcterms:modified xsi:type="dcterms:W3CDTF">2020-10-09T03:33:04Z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</Properties>
</file>